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7" r:id="rId4"/>
    <p:sldId id="261" r:id="rId5"/>
    <p:sldId id="281" r:id="rId6"/>
    <p:sldId id="269" r:id="rId7"/>
    <p:sldId id="266" r:id="rId8"/>
    <p:sldId id="279" r:id="rId9"/>
    <p:sldId id="280" r:id="rId10"/>
    <p:sldId id="273" r:id="rId11"/>
    <p:sldId id="277" r:id="rId12"/>
    <p:sldId id="278" r:id="rId13"/>
    <p:sldId id="270" r:id="rId14"/>
    <p:sldId id="284" r:id="rId15"/>
    <p:sldId id="285" r:id="rId16"/>
    <p:sldId id="274" r:id="rId17"/>
    <p:sldId id="276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61"/>
    <p:restoredTop sz="85178"/>
  </p:normalViewPr>
  <p:slideViewPr>
    <p:cSldViewPr snapToGrid="0" snapToObjects="1">
      <p:cViewPr>
        <p:scale>
          <a:sx n="108" d="100"/>
          <a:sy n="108" d="100"/>
        </p:scale>
        <p:origin x="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005643-A0A4-4F03-8918-0B42A67683C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87AA5C-379C-4B53-B56F-C180155483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Wild varieties </a:t>
          </a:r>
        </a:p>
        <a:p>
          <a:pPr>
            <a:lnSpc>
              <a:spcPct val="100000"/>
            </a:lnSpc>
          </a:pPr>
          <a:r>
            <a:rPr lang="en-US" dirty="0"/>
            <a:t>Undomesticated , relatives of the modern tomato (</a:t>
          </a:r>
          <a:r>
            <a:rPr lang="en-US" i="1" dirty="0"/>
            <a:t>Solanum </a:t>
          </a:r>
          <a:r>
            <a:rPr lang="en-US" i="1" dirty="0" err="1"/>
            <a:t>pimpinellifolium</a:t>
          </a:r>
          <a:r>
            <a:rPr lang="en-US" i="1" dirty="0"/>
            <a:t>)</a:t>
          </a:r>
          <a:endParaRPr lang="en-US" dirty="0"/>
        </a:p>
      </dgm:t>
    </dgm:pt>
    <dgm:pt modelId="{DDEE4840-BEAC-4E2C-8AC3-6F74FE4AF162}" type="parTrans" cxnId="{4BA7CB3D-22DE-45B1-AAC1-C375087C86DC}">
      <dgm:prSet/>
      <dgm:spPr/>
      <dgm:t>
        <a:bodyPr/>
        <a:lstStyle/>
        <a:p>
          <a:endParaRPr lang="en-US"/>
        </a:p>
      </dgm:t>
    </dgm:pt>
    <dgm:pt modelId="{A6941C27-EFF2-4DE4-A5DA-8442FF92EE15}" type="sibTrans" cxnId="{4BA7CB3D-22DE-45B1-AAC1-C375087C86DC}">
      <dgm:prSet/>
      <dgm:spPr/>
      <dgm:t>
        <a:bodyPr/>
        <a:lstStyle/>
        <a:p>
          <a:endParaRPr lang="en-US"/>
        </a:p>
      </dgm:t>
    </dgm:pt>
    <dgm:pt modelId="{F536D865-45ED-4C53-81BC-C8C0FFD901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Heirloom varieties</a:t>
          </a:r>
        </a:p>
        <a:p>
          <a:pPr>
            <a:lnSpc>
              <a:spcPct val="100000"/>
            </a:lnSpc>
          </a:pPr>
          <a:r>
            <a:rPr lang="en-US" dirty="0"/>
            <a:t>Domesticated, but have not undergone intensive selection for industrial traits </a:t>
          </a:r>
        </a:p>
      </dgm:t>
    </dgm:pt>
    <dgm:pt modelId="{44E9DE93-99D6-4D84-87E5-59CF218A0B33}" type="parTrans" cxnId="{928510FA-9A09-42F9-AC67-3120BD898F63}">
      <dgm:prSet/>
      <dgm:spPr/>
      <dgm:t>
        <a:bodyPr/>
        <a:lstStyle/>
        <a:p>
          <a:endParaRPr lang="en-US"/>
        </a:p>
      </dgm:t>
    </dgm:pt>
    <dgm:pt modelId="{BC8EB23D-F7C1-4675-B9AD-8CAB47BA400F}" type="sibTrans" cxnId="{928510FA-9A09-42F9-AC67-3120BD898F63}">
      <dgm:prSet/>
      <dgm:spPr/>
      <dgm:t>
        <a:bodyPr/>
        <a:lstStyle/>
        <a:p>
          <a:endParaRPr lang="en-US"/>
        </a:p>
      </dgm:t>
    </dgm:pt>
    <dgm:pt modelId="{D878DD5D-F069-4E08-8484-C233A80DF1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Modern varieties</a:t>
          </a:r>
        </a:p>
        <a:p>
          <a:pPr>
            <a:lnSpc>
              <a:spcPct val="100000"/>
            </a:lnSpc>
          </a:pPr>
          <a:r>
            <a:rPr lang="en-US" dirty="0"/>
            <a:t>domesticated, undergone strong selection for crop improvement</a:t>
          </a:r>
        </a:p>
      </dgm:t>
    </dgm:pt>
    <dgm:pt modelId="{3A953EF2-0B9E-4413-BF13-51AA22732BDB}" type="parTrans" cxnId="{F5166B52-FD59-4680-AB45-11C98B861BCC}">
      <dgm:prSet/>
      <dgm:spPr/>
      <dgm:t>
        <a:bodyPr/>
        <a:lstStyle/>
        <a:p>
          <a:endParaRPr lang="en-US"/>
        </a:p>
      </dgm:t>
    </dgm:pt>
    <dgm:pt modelId="{986210F3-6EF5-4B6B-9122-1405FFB6A2CA}" type="sibTrans" cxnId="{F5166B52-FD59-4680-AB45-11C98B861BCC}">
      <dgm:prSet/>
      <dgm:spPr/>
      <dgm:t>
        <a:bodyPr/>
        <a:lstStyle/>
        <a:p>
          <a:endParaRPr lang="en-US"/>
        </a:p>
      </dgm:t>
    </dgm:pt>
    <dgm:pt modelId="{E94EDA4D-9CBC-4B75-9F37-A1E156AA3FE7}" type="pres">
      <dgm:prSet presAssocID="{81005643-A0A4-4F03-8918-0B42A67683C6}" presName="root" presStyleCnt="0">
        <dgm:presLayoutVars>
          <dgm:dir/>
          <dgm:resizeHandles val="exact"/>
        </dgm:presLayoutVars>
      </dgm:prSet>
      <dgm:spPr/>
    </dgm:pt>
    <dgm:pt modelId="{98C34AE4-7495-4FBA-B4C2-DC05AAA10C96}" type="pres">
      <dgm:prSet presAssocID="{DD87AA5C-379C-4B53-B56F-C180155483C3}" presName="compNode" presStyleCnt="0"/>
      <dgm:spPr/>
    </dgm:pt>
    <dgm:pt modelId="{87886267-5BBF-446E-BAE7-3795E45479F5}" type="pres">
      <dgm:prSet presAssocID="{DD87AA5C-379C-4B53-B56F-C180155483C3}" presName="iconRect" presStyleLbl="node1" presStyleIdx="0" presStyleCnt="3" custScaleX="215719" custScaleY="191012" custLinFactNeighborY="-35467"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B2513921-A1B3-4A11-B3CA-8C3A53EF3AC3}" type="pres">
      <dgm:prSet presAssocID="{DD87AA5C-379C-4B53-B56F-C180155483C3}" presName="spaceRect" presStyleCnt="0"/>
      <dgm:spPr/>
    </dgm:pt>
    <dgm:pt modelId="{5583C8C4-27CD-47A2-9276-669155BDA962}" type="pres">
      <dgm:prSet presAssocID="{DD87AA5C-379C-4B53-B56F-C180155483C3}" presName="textRect" presStyleLbl="revTx" presStyleIdx="0" presStyleCnt="3" custLinFactNeighborX="-633" custLinFactNeighborY="42830">
        <dgm:presLayoutVars>
          <dgm:chMax val="1"/>
          <dgm:chPref val="1"/>
        </dgm:presLayoutVars>
      </dgm:prSet>
      <dgm:spPr/>
    </dgm:pt>
    <dgm:pt modelId="{9B00983A-6661-445E-B24E-401F4D63E047}" type="pres">
      <dgm:prSet presAssocID="{A6941C27-EFF2-4DE4-A5DA-8442FF92EE15}" presName="sibTrans" presStyleCnt="0"/>
      <dgm:spPr/>
    </dgm:pt>
    <dgm:pt modelId="{3BBABDA2-DED8-42DF-8586-1F8B6531F2D0}" type="pres">
      <dgm:prSet presAssocID="{F536D865-45ED-4C53-81BC-C8C0FFD901B0}" presName="compNode" presStyleCnt="0"/>
      <dgm:spPr/>
    </dgm:pt>
    <dgm:pt modelId="{E59E3F52-4184-4E00-89AC-24BEB0FD1788}" type="pres">
      <dgm:prSet presAssocID="{F536D865-45ED-4C53-81BC-C8C0FFD901B0}" presName="iconRect" presStyleLbl="node1" presStyleIdx="1" presStyleCnt="3" custScaleX="215897" custScaleY="191283" custLinFactNeighborX="-117" custLinFactNeighborY="-35399"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4CAE1822-2A9A-43F0-AD41-8D10BC6EF9D5}" type="pres">
      <dgm:prSet presAssocID="{F536D865-45ED-4C53-81BC-C8C0FFD901B0}" presName="spaceRect" presStyleCnt="0"/>
      <dgm:spPr/>
    </dgm:pt>
    <dgm:pt modelId="{C6CCCF0A-CF92-414B-A0D7-B116F1C14682}" type="pres">
      <dgm:prSet presAssocID="{F536D865-45ED-4C53-81BC-C8C0FFD901B0}" presName="textRect" presStyleLbl="revTx" presStyleIdx="1" presStyleCnt="3" custLinFactNeighborX="-53" custLinFactNeighborY="48731">
        <dgm:presLayoutVars>
          <dgm:chMax val="1"/>
          <dgm:chPref val="1"/>
        </dgm:presLayoutVars>
      </dgm:prSet>
      <dgm:spPr/>
    </dgm:pt>
    <dgm:pt modelId="{518B9FF0-8E25-46F9-8B3B-6165C248A3C6}" type="pres">
      <dgm:prSet presAssocID="{BC8EB23D-F7C1-4675-B9AD-8CAB47BA400F}" presName="sibTrans" presStyleCnt="0"/>
      <dgm:spPr/>
    </dgm:pt>
    <dgm:pt modelId="{0B57F87A-3985-4CB2-B54D-9C8639F1F450}" type="pres">
      <dgm:prSet presAssocID="{D878DD5D-F069-4E08-8484-C233A80DF169}" presName="compNode" presStyleCnt="0"/>
      <dgm:spPr/>
    </dgm:pt>
    <dgm:pt modelId="{5D08BF6E-0128-439D-ADD8-06A8A8F90A44}" type="pres">
      <dgm:prSet presAssocID="{D878DD5D-F069-4E08-8484-C233A80DF169}" presName="iconRect" presStyleLbl="node1" presStyleIdx="2" presStyleCnt="3" custScaleX="215897" custScaleY="191283" custLinFactNeighborY="-29813"/>
      <dgm:spPr>
        <a:blipFill>
          <a:blip xmlns:r="http://schemas.openxmlformats.org/officeDocument/2006/relationships" r:embed="rId3"/>
          <a:srcRect/>
          <a:stretch>
            <a:fillRect l="-9000" r="-9000"/>
          </a:stretch>
        </a:blipFill>
      </dgm:spPr>
    </dgm:pt>
    <dgm:pt modelId="{19A11038-510D-409B-990B-74F47568CA2E}" type="pres">
      <dgm:prSet presAssocID="{D878DD5D-F069-4E08-8484-C233A80DF169}" presName="spaceRect" presStyleCnt="0"/>
      <dgm:spPr/>
    </dgm:pt>
    <dgm:pt modelId="{A5BA634B-D0EA-4FE7-B407-3B7B16138D39}" type="pres">
      <dgm:prSet presAssocID="{D878DD5D-F069-4E08-8484-C233A80DF169}" presName="textRect" presStyleLbl="revTx" presStyleIdx="2" presStyleCnt="3" custLinFactNeighborY="48731">
        <dgm:presLayoutVars>
          <dgm:chMax val="1"/>
          <dgm:chPref val="1"/>
        </dgm:presLayoutVars>
      </dgm:prSet>
      <dgm:spPr/>
    </dgm:pt>
  </dgm:ptLst>
  <dgm:cxnLst>
    <dgm:cxn modelId="{4BA7CB3D-22DE-45B1-AAC1-C375087C86DC}" srcId="{81005643-A0A4-4F03-8918-0B42A67683C6}" destId="{DD87AA5C-379C-4B53-B56F-C180155483C3}" srcOrd="0" destOrd="0" parTransId="{DDEE4840-BEAC-4E2C-8AC3-6F74FE4AF162}" sibTransId="{A6941C27-EFF2-4DE4-A5DA-8442FF92EE15}"/>
    <dgm:cxn modelId="{F5166B52-FD59-4680-AB45-11C98B861BCC}" srcId="{81005643-A0A4-4F03-8918-0B42A67683C6}" destId="{D878DD5D-F069-4E08-8484-C233A80DF169}" srcOrd="2" destOrd="0" parTransId="{3A953EF2-0B9E-4413-BF13-51AA22732BDB}" sibTransId="{986210F3-6EF5-4B6B-9122-1405FFB6A2CA}"/>
    <dgm:cxn modelId="{7818D26E-A338-4F72-A965-AACE9BAB70E7}" type="presOf" srcId="{D878DD5D-F069-4E08-8484-C233A80DF169}" destId="{A5BA634B-D0EA-4FE7-B407-3B7B16138D39}" srcOrd="0" destOrd="0" presId="urn:microsoft.com/office/officeart/2018/2/layout/IconLabelList"/>
    <dgm:cxn modelId="{F39EDB8F-E166-477A-8B06-37DEC701C5B2}" type="presOf" srcId="{DD87AA5C-379C-4B53-B56F-C180155483C3}" destId="{5583C8C4-27CD-47A2-9276-669155BDA962}" srcOrd="0" destOrd="0" presId="urn:microsoft.com/office/officeart/2018/2/layout/IconLabelList"/>
    <dgm:cxn modelId="{579EA8D0-72FB-4C39-841D-AC38ADEE0D35}" type="presOf" srcId="{81005643-A0A4-4F03-8918-0B42A67683C6}" destId="{E94EDA4D-9CBC-4B75-9F37-A1E156AA3FE7}" srcOrd="0" destOrd="0" presId="urn:microsoft.com/office/officeart/2018/2/layout/IconLabelList"/>
    <dgm:cxn modelId="{DDEC5ADA-0DDB-4A9A-B8B0-F35ECCA5098F}" type="presOf" srcId="{F536D865-45ED-4C53-81BC-C8C0FFD901B0}" destId="{C6CCCF0A-CF92-414B-A0D7-B116F1C14682}" srcOrd="0" destOrd="0" presId="urn:microsoft.com/office/officeart/2018/2/layout/IconLabelList"/>
    <dgm:cxn modelId="{928510FA-9A09-42F9-AC67-3120BD898F63}" srcId="{81005643-A0A4-4F03-8918-0B42A67683C6}" destId="{F536D865-45ED-4C53-81BC-C8C0FFD901B0}" srcOrd="1" destOrd="0" parTransId="{44E9DE93-99D6-4D84-87E5-59CF218A0B33}" sibTransId="{BC8EB23D-F7C1-4675-B9AD-8CAB47BA400F}"/>
    <dgm:cxn modelId="{C409995B-FB05-4A66-9002-9B6E6359CB8D}" type="presParOf" srcId="{E94EDA4D-9CBC-4B75-9F37-A1E156AA3FE7}" destId="{98C34AE4-7495-4FBA-B4C2-DC05AAA10C96}" srcOrd="0" destOrd="0" presId="urn:microsoft.com/office/officeart/2018/2/layout/IconLabelList"/>
    <dgm:cxn modelId="{2EAC4E0A-3D6C-4B0C-ACE7-41DAC7E2B86F}" type="presParOf" srcId="{98C34AE4-7495-4FBA-B4C2-DC05AAA10C96}" destId="{87886267-5BBF-446E-BAE7-3795E45479F5}" srcOrd="0" destOrd="0" presId="urn:microsoft.com/office/officeart/2018/2/layout/IconLabelList"/>
    <dgm:cxn modelId="{3C23DEF0-6E1B-45EA-8F92-D8722CF98FF8}" type="presParOf" srcId="{98C34AE4-7495-4FBA-B4C2-DC05AAA10C96}" destId="{B2513921-A1B3-4A11-B3CA-8C3A53EF3AC3}" srcOrd="1" destOrd="0" presId="urn:microsoft.com/office/officeart/2018/2/layout/IconLabelList"/>
    <dgm:cxn modelId="{FD2B7F6A-0F78-4551-B3E4-7787E0D6E564}" type="presParOf" srcId="{98C34AE4-7495-4FBA-B4C2-DC05AAA10C96}" destId="{5583C8C4-27CD-47A2-9276-669155BDA962}" srcOrd="2" destOrd="0" presId="urn:microsoft.com/office/officeart/2018/2/layout/IconLabelList"/>
    <dgm:cxn modelId="{709D5125-91C5-4967-BE4E-98E4C4E3A169}" type="presParOf" srcId="{E94EDA4D-9CBC-4B75-9F37-A1E156AA3FE7}" destId="{9B00983A-6661-445E-B24E-401F4D63E047}" srcOrd="1" destOrd="0" presId="urn:microsoft.com/office/officeart/2018/2/layout/IconLabelList"/>
    <dgm:cxn modelId="{A526B4A7-E92A-4F3D-8F16-16E966DF1CE1}" type="presParOf" srcId="{E94EDA4D-9CBC-4B75-9F37-A1E156AA3FE7}" destId="{3BBABDA2-DED8-42DF-8586-1F8B6531F2D0}" srcOrd="2" destOrd="0" presId="urn:microsoft.com/office/officeart/2018/2/layout/IconLabelList"/>
    <dgm:cxn modelId="{6373EB6A-7650-4691-B0FD-69B3324A5524}" type="presParOf" srcId="{3BBABDA2-DED8-42DF-8586-1F8B6531F2D0}" destId="{E59E3F52-4184-4E00-89AC-24BEB0FD1788}" srcOrd="0" destOrd="0" presId="urn:microsoft.com/office/officeart/2018/2/layout/IconLabelList"/>
    <dgm:cxn modelId="{D6C14EC0-C908-4136-83F4-4E9D81189F1D}" type="presParOf" srcId="{3BBABDA2-DED8-42DF-8586-1F8B6531F2D0}" destId="{4CAE1822-2A9A-43F0-AD41-8D10BC6EF9D5}" srcOrd="1" destOrd="0" presId="urn:microsoft.com/office/officeart/2018/2/layout/IconLabelList"/>
    <dgm:cxn modelId="{74A35384-F46F-4826-ACE9-4728254D7342}" type="presParOf" srcId="{3BBABDA2-DED8-42DF-8586-1F8B6531F2D0}" destId="{C6CCCF0A-CF92-414B-A0D7-B116F1C14682}" srcOrd="2" destOrd="0" presId="urn:microsoft.com/office/officeart/2018/2/layout/IconLabelList"/>
    <dgm:cxn modelId="{2CD1FCC4-6A02-4ABE-9F4C-39B781BBF2DB}" type="presParOf" srcId="{E94EDA4D-9CBC-4B75-9F37-A1E156AA3FE7}" destId="{518B9FF0-8E25-46F9-8B3B-6165C248A3C6}" srcOrd="3" destOrd="0" presId="urn:microsoft.com/office/officeart/2018/2/layout/IconLabelList"/>
    <dgm:cxn modelId="{ED8F435C-30C2-4413-B00A-CA8D08AA19C6}" type="presParOf" srcId="{E94EDA4D-9CBC-4B75-9F37-A1E156AA3FE7}" destId="{0B57F87A-3985-4CB2-B54D-9C8639F1F450}" srcOrd="4" destOrd="0" presId="urn:microsoft.com/office/officeart/2018/2/layout/IconLabelList"/>
    <dgm:cxn modelId="{5E664822-2FD2-40A1-84C7-14F3BFDB1312}" type="presParOf" srcId="{0B57F87A-3985-4CB2-B54D-9C8639F1F450}" destId="{5D08BF6E-0128-439D-ADD8-06A8A8F90A44}" srcOrd="0" destOrd="0" presId="urn:microsoft.com/office/officeart/2018/2/layout/IconLabelList"/>
    <dgm:cxn modelId="{158E22AF-8939-4C8B-B450-3B2F2D744842}" type="presParOf" srcId="{0B57F87A-3985-4CB2-B54D-9C8639F1F450}" destId="{19A11038-510D-409B-990B-74F47568CA2E}" srcOrd="1" destOrd="0" presId="urn:microsoft.com/office/officeart/2018/2/layout/IconLabelList"/>
    <dgm:cxn modelId="{F4E0DFF0-E19D-4FEF-B18C-EEDD528A67E5}" type="presParOf" srcId="{0B57F87A-3985-4CB2-B54D-9C8639F1F450}" destId="{A5BA634B-D0EA-4FE7-B407-3B7B16138D3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EB563D-0099-3246-AAD2-88732831ECE9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F1993F5-EE2B-9948-A2B4-943362D7321E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Diversity Panel</a:t>
          </a:r>
        </a:p>
      </dgm:t>
    </dgm:pt>
    <dgm:pt modelId="{D2AB21F9-1FDF-9F4C-B83D-97FFF53B8675}" type="parTrans" cxnId="{13513F93-C7CA-5148-A3C1-3D8F7C4CB481}">
      <dgm:prSet/>
      <dgm:spPr/>
      <dgm:t>
        <a:bodyPr/>
        <a:lstStyle/>
        <a:p>
          <a:endParaRPr lang="en-US"/>
        </a:p>
      </dgm:t>
    </dgm:pt>
    <dgm:pt modelId="{799E136F-96B1-3F44-8E3F-9F81CE2B18F9}" type="sibTrans" cxnId="{13513F93-C7CA-5148-A3C1-3D8F7C4CB481}">
      <dgm:prSet/>
      <dgm:spPr/>
      <dgm:t>
        <a:bodyPr/>
        <a:lstStyle/>
        <a:p>
          <a:endParaRPr lang="en-US"/>
        </a:p>
      </dgm:t>
    </dgm:pt>
    <dgm:pt modelId="{7E75B54B-1603-FB4D-A4FE-AEBAE1B76B4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398 varieties</a:t>
          </a:r>
        </a:p>
      </dgm:t>
    </dgm:pt>
    <dgm:pt modelId="{95CF876E-26CE-F044-9430-3577A737CC6F}" type="parTrans" cxnId="{13558FEA-BF6F-C645-9DBF-0888BC315DD5}">
      <dgm:prSet/>
      <dgm:spPr/>
      <dgm:t>
        <a:bodyPr/>
        <a:lstStyle/>
        <a:p>
          <a:endParaRPr lang="en-US"/>
        </a:p>
      </dgm:t>
    </dgm:pt>
    <dgm:pt modelId="{C9CE0575-F8CB-3442-93FB-F541EBB27671}" type="sibTrans" cxnId="{13558FEA-BF6F-C645-9DBF-0888BC315DD5}">
      <dgm:prSet/>
      <dgm:spPr/>
      <dgm:t>
        <a:bodyPr/>
        <a:lstStyle/>
        <a:p>
          <a:endParaRPr lang="en-US"/>
        </a:p>
      </dgm:t>
    </dgm:pt>
    <dgm:pt modelId="{F5B26440-C11B-CA4F-BB34-A6B65DB47C8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Metabolite data</a:t>
          </a:r>
        </a:p>
      </dgm:t>
    </dgm:pt>
    <dgm:pt modelId="{56821F52-9F4E-A244-803B-E7145B0607C5}" type="parTrans" cxnId="{46CFA47C-B853-EE4F-9C05-07A34D08ED09}">
      <dgm:prSet/>
      <dgm:spPr/>
      <dgm:t>
        <a:bodyPr/>
        <a:lstStyle/>
        <a:p>
          <a:endParaRPr lang="en-US"/>
        </a:p>
      </dgm:t>
    </dgm:pt>
    <dgm:pt modelId="{99666781-38D5-E74A-833A-4278520DFD6E}" type="sibTrans" cxnId="{46CFA47C-B853-EE4F-9C05-07A34D08ED09}">
      <dgm:prSet/>
      <dgm:spPr/>
      <dgm:t>
        <a:bodyPr/>
        <a:lstStyle/>
        <a:p>
          <a:endParaRPr lang="en-US"/>
        </a:p>
      </dgm:t>
    </dgm:pt>
    <dgm:pt modelId="{A683C0C4-90FC-E641-AE48-E479EFF50FAC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Consumer Panel</a:t>
          </a:r>
        </a:p>
      </dgm:t>
    </dgm:pt>
    <dgm:pt modelId="{5C75796C-883D-D04F-AEA3-6AD3B5272A8F}" type="parTrans" cxnId="{2C44B728-30BB-8A43-971D-936BCF4DBAA7}">
      <dgm:prSet/>
      <dgm:spPr/>
      <dgm:t>
        <a:bodyPr/>
        <a:lstStyle/>
        <a:p>
          <a:endParaRPr lang="en-US"/>
        </a:p>
      </dgm:t>
    </dgm:pt>
    <dgm:pt modelId="{1FA08352-2E3C-0D4A-9277-09A6FB6CB6C7}" type="sibTrans" cxnId="{2C44B728-30BB-8A43-971D-936BCF4DBAA7}">
      <dgm:prSet/>
      <dgm:spPr/>
      <dgm:t>
        <a:bodyPr/>
        <a:lstStyle/>
        <a:p>
          <a:endParaRPr lang="en-US"/>
        </a:p>
      </dgm:t>
    </dgm:pt>
    <dgm:pt modelId="{EFB24C1A-6D67-4D45-9764-767AEB44AC3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90 varieties</a:t>
          </a:r>
        </a:p>
      </dgm:t>
    </dgm:pt>
    <dgm:pt modelId="{70654383-CE7C-194D-A3B8-E1D15D6DDFF2}" type="parTrans" cxnId="{AC8AC181-FDEE-D644-A350-A096208DC291}">
      <dgm:prSet/>
      <dgm:spPr/>
      <dgm:t>
        <a:bodyPr/>
        <a:lstStyle/>
        <a:p>
          <a:endParaRPr lang="en-US"/>
        </a:p>
      </dgm:t>
    </dgm:pt>
    <dgm:pt modelId="{CA101A8D-BA80-7340-9B6E-5D12D41125FE}" type="sibTrans" cxnId="{AC8AC181-FDEE-D644-A350-A096208DC291}">
      <dgm:prSet/>
      <dgm:spPr/>
      <dgm:t>
        <a:bodyPr/>
        <a:lstStyle/>
        <a:p>
          <a:endParaRPr lang="en-US"/>
        </a:p>
      </dgm:t>
    </dgm:pt>
    <dgm:pt modelId="{B61E7315-5197-5E47-9542-1355BD9CB5A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Scored data</a:t>
          </a:r>
        </a:p>
      </dgm:t>
    </dgm:pt>
    <dgm:pt modelId="{51081EAE-C15A-274A-B2B1-867AE8D2D5E0}" type="parTrans" cxnId="{4F7BF11E-0288-6449-92F8-B77B98CDCED2}">
      <dgm:prSet/>
      <dgm:spPr/>
      <dgm:t>
        <a:bodyPr/>
        <a:lstStyle/>
        <a:p>
          <a:endParaRPr lang="en-US"/>
        </a:p>
      </dgm:t>
    </dgm:pt>
    <dgm:pt modelId="{EB3B7C96-AE98-4C47-BA5F-1D891FEA0484}" type="sibTrans" cxnId="{4F7BF11E-0288-6449-92F8-B77B98CDCED2}">
      <dgm:prSet/>
      <dgm:spPr/>
      <dgm:t>
        <a:bodyPr/>
        <a:lstStyle/>
        <a:p>
          <a:endParaRPr lang="en-US"/>
        </a:p>
      </dgm:t>
    </dgm:pt>
    <dgm:pt modelId="{1715DA4C-20FB-B24F-810D-A3F1B9ABDAFC}">
      <dgm:prSet/>
      <dgm:spPr/>
      <dgm:t>
        <a:bodyPr/>
        <a:lstStyle/>
        <a:p>
          <a:r>
            <a:rPr lang="en-US" dirty="0"/>
            <a:t>51 modern</a:t>
          </a:r>
        </a:p>
      </dgm:t>
    </dgm:pt>
    <dgm:pt modelId="{74815178-C5A1-804A-9965-BC10C6993E5A}" type="parTrans" cxnId="{2D0E1E51-6376-2848-A3F8-D76C7A236198}">
      <dgm:prSet/>
      <dgm:spPr/>
      <dgm:t>
        <a:bodyPr/>
        <a:lstStyle/>
        <a:p>
          <a:endParaRPr lang="en-US"/>
        </a:p>
      </dgm:t>
    </dgm:pt>
    <dgm:pt modelId="{753B32B1-BF8C-EF45-B16D-27A3EEA48BCD}" type="sibTrans" cxnId="{2D0E1E51-6376-2848-A3F8-D76C7A236198}">
      <dgm:prSet/>
      <dgm:spPr/>
      <dgm:t>
        <a:bodyPr/>
        <a:lstStyle/>
        <a:p>
          <a:endParaRPr lang="en-US"/>
        </a:p>
      </dgm:t>
    </dgm:pt>
    <dgm:pt modelId="{99E98889-C86E-934B-A2CB-C07C0033F9ED}">
      <dgm:prSet/>
      <dgm:spPr/>
      <dgm:t>
        <a:bodyPr/>
        <a:lstStyle/>
        <a:p>
          <a:r>
            <a:rPr lang="en-US" dirty="0"/>
            <a:t>volatile, acids, sugars</a:t>
          </a:r>
        </a:p>
      </dgm:t>
    </dgm:pt>
    <dgm:pt modelId="{65B59BC3-E869-7843-A03F-66EC1B10C12B}" type="parTrans" cxnId="{6A190208-6053-DA4C-9DF8-F78D9DFACBAC}">
      <dgm:prSet/>
      <dgm:spPr/>
      <dgm:t>
        <a:bodyPr/>
        <a:lstStyle/>
        <a:p>
          <a:endParaRPr lang="en-US"/>
        </a:p>
      </dgm:t>
    </dgm:pt>
    <dgm:pt modelId="{8DE0C669-6009-9742-8D52-832BF8F7EC38}" type="sibTrans" cxnId="{6A190208-6053-DA4C-9DF8-F78D9DFACBAC}">
      <dgm:prSet/>
      <dgm:spPr/>
      <dgm:t>
        <a:bodyPr/>
        <a:lstStyle/>
        <a:p>
          <a:endParaRPr lang="en-US"/>
        </a:p>
      </dgm:t>
    </dgm:pt>
    <dgm:pt modelId="{1BF12322-C274-494C-8C43-2882C1AF95C6}">
      <dgm:prSet/>
      <dgm:spPr/>
      <dgm:t>
        <a:bodyPr/>
        <a:lstStyle/>
        <a:p>
          <a:r>
            <a:rPr lang="en-US" dirty="0"/>
            <a:t>9 modern</a:t>
          </a:r>
        </a:p>
      </dgm:t>
    </dgm:pt>
    <dgm:pt modelId="{1FCB8C7A-0CF7-6048-9D25-35D5E23197EA}" type="parTrans" cxnId="{FFECEE90-CF29-9341-A21B-21E2A9DCECF4}">
      <dgm:prSet/>
      <dgm:spPr/>
      <dgm:t>
        <a:bodyPr/>
        <a:lstStyle/>
        <a:p>
          <a:endParaRPr lang="en-US"/>
        </a:p>
      </dgm:t>
    </dgm:pt>
    <dgm:pt modelId="{D24E9697-0884-454B-8918-A1C1275C4990}" type="sibTrans" cxnId="{FFECEE90-CF29-9341-A21B-21E2A9DCECF4}">
      <dgm:prSet/>
      <dgm:spPr/>
      <dgm:t>
        <a:bodyPr/>
        <a:lstStyle/>
        <a:p>
          <a:endParaRPr lang="en-US"/>
        </a:p>
      </dgm:t>
    </dgm:pt>
    <dgm:pt modelId="{F69D834D-0D19-C24C-894E-17544B81E408}">
      <dgm:prSet/>
      <dgm:spPr/>
      <dgm:t>
        <a:bodyPr/>
        <a:lstStyle/>
        <a:p>
          <a:r>
            <a:rPr lang="en-US" dirty="0"/>
            <a:t>3 wild</a:t>
          </a:r>
        </a:p>
      </dgm:t>
    </dgm:pt>
    <dgm:pt modelId="{E5DB2C59-C754-1D4B-A2D9-B15252DC037B}" type="parTrans" cxnId="{A0894947-7B1F-544B-84F7-D76465ED49B7}">
      <dgm:prSet/>
      <dgm:spPr/>
      <dgm:t>
        <a:bodyPr/>
        <a:lstStyle/>
        <a:p>
          <a:endParaRPr lang="en-US"/>
        </a:p>
      </dgm:t>
    </dgm:pt>
    <dgm:pt modelId="{B4385237-38B5-F24C-B0EB-F590E97BD674}" type="sibTrans" cxnId="{A0894947-7B1F-544B-84F7-D76465ED49B7}">
      <dgm:prSet/>
      <dgm:spPr/>
      <dgm:t>
        <a:bodyPr/>
        <a:lstStyle/>
        <a:p>
          <a:endParaRPr lang="en-US"/>
        </a:p>
      </dgm:t>
    </dgm:pt>
    <dgm:pt modelId="{9996108B-FBE1-C64F-8435-06B6B570B641}">
      <dgm:prSet/>
      <dgm:spPr/>
      <dgm:t>
        <a:bodyPr/>
        <a:lstStyle/>
        <a:p>
          <a:r>
            <a:rPr lang="en-US" dirty="0"/>
            <a:t>41 heirloom</a:t>
          </a:r>
        </a:p>
      </dgm:t>
    </dgm:pt>
    <dgm:pt modelId="{D6A2D345-FC89-0A42-B8AA-180866D5DC43}" type="parTrans" cxnId="{AADE14CD-DAF2-7B41-BE3E-945A36C59806}">
      <dgm:prSet/>
      <dgm:spPr/>
      <dgm:t>
        <a:bodyPr/>
        <a:lstStyle/>
        <a:p>
          <a:endParaRPr lang="en-US"/>
        </a:p>
      </dgm:t>
    </dgm:pt>
    <dgm:pt modelId="{F21EA764-F302-0C4A-A56B-89B779BA1565}" type="sibTrans" cxnId="{AADE14CD-DAF2-7B41-BE3E-945A36C59806}">
      <dgm:prSet/>
      <dgm:spPr/>
      <dgm:t>
        <a:bodyPr/>
        <a:lstStyle/>
        <a:p>
          <a:endParaRPr lang="en-US"/>
        </a:p>
      </dgm:t>
    </dgm:pt>
    <dgm:pt modelId="{5DE16A0C-7D2C-734C-A9D1-88DB5B749FF6}">
      <dgm:prSet/>
      <dgm:spPr/>
      <dgm:t>
        <a:bodyPr/>
        <a:lstStyle/>
        <a:p>
          <a:r>
            <a:rPr lang="en-US" dirty="0"/>
            <a:t>Consumer preference</a:t>
          </a:r>
        </a:p>
      </dgm:t>
    </dgm:pt>
    <dgm:pt modelId="{5139F4A5-B106-1E44-BACD-19A96384F46C}" type="parTrans" cxnId="{AAA7C227-8BEE-9244-A15B-4A1FE1CE2243}">
      <dgm:prSet/>
      <dgm:spPr/>
      <dgm:t>
        <a:bodyPr/>
        <a:lstStyle/>
        <a:p>
          <a:endParaRPr lang="en-US"/>
        </a:p>
      </dgm:t>
    </dgm:pt>
    <dgm:pt modelId="{09A508A0-DAFE-A74F-8343-5C7F07D75724}" type="sibTrans" cxnId="{AAA7C227-8BEE-9244-A15B-4A1FE1CE2243}">
      <dgm:prSet/>
      <dgm:spPr/>
      <dgm:t>
        <a:bodyPr/>
        <a:lstStyle/>
        <a:p>
          <a:endParaRPr lang="en-US"/>
        </a:p>
      </dgm:t>
    </dgm:pt>
    <dgm:pt modelId="{F625F89B-EA75-BC45-93AD-833A253998A4}">
      <dgm:prSet/>
      <dgm:spPr/>
      <dgm:t>
        <a:bodyPr/>
        <a:lstStyle/>
        <a:p>
          <a:r>
            <a:rPr lang="en-US" dirty="0"/>
            <a:t>Sensory attributes (textures, sweetness, etc..)</a:t>
          </a:r>
        </a:p>
      </dgm:t>
    </dgm:pt>
    <dgm:pt modelId="{A01919BD-20A8-1F4E-992C-DCA197BB72AB}" type="parTrans" cxnId="{24FEDA3F-60A8-DA49-B5D2-C8279A11199B}">
      <dgm:prSet/>
      <dgm:spPr/>
      <dgm:t>
        <a:bodyPr/>
        <a:lstStyle/>
        <a:p>
          <a:endParaRPr lang="en-US"/>
        </a:p>
      </dgm:t>
    </dgm:pt>
    <dgm:pt modelId="{82263F2F-2526-2646-B600-DDE32324A8DC}" type="sibTrans" cxnId="{24FEDA3F-60A8-DA49-B5D2-C8279A11199B}">
      <dgm:prSet/>
      <dgm:spPr/>
      <dgm:t>
        <a:bodyPr/>
        <a:lstStyle/>
        <a:p>
          <a:endParaRPr lang="en-US"/>
        </a:p>
      </dgm:t>
    </dgm:pt>
    <dgm:pt modelId="{E2DEC6D2-2A4D-9448-A3A2-640EBF6EA4BC}">
      <dgm:prSet/>
      <dgm:spPr/>
      <dgm:t>
        <a:bodyPr/>
        <a:lstStyle/>
        <a:p>
          <a:r>
            <a:rPr lang="en-US" dirty="0"/>
            <a:t>54 wild</a:t>
          </a:r>
        </a:p>
      </dgm:t>
    </dgm:pt>
    <dgm:pt modelId="{E09A3700-E39E-DA46-BE9C-837923E4C5D1}" type="sibTrans" cxnId="{834B480B-CB2E-A84E-879C-21D878782EAC}">
      <dgm:prSet/>
      <dgm:spPr/>
      <dgm:t>
        <a:bodyPr/>
        <a:lstStyle/>
        <a:p>
          <a:endParaRPr lang="en-US"/>
        </a:p>
      </dgm:t>
    </dgm:pt>
    <dgm:pt modelId="{BBA0A31C-5B5C-E24D-A693-4A0B0DE570CC}" type="parTrans" cxnId="{834B480B-CB2E-A84E-879C-21D878782EAC}">
      <dgm:prSet/>
      <dgm:spPr/>
      <dgm:t>
        <a:bodyPr/>
        <a:lstStyle/>
        <a:p>
          <a:endParaRPr lang="en-US"/>
        </a:p>
      </dgm:t>
    </dgm:pt>
    <dgm:pt modelId="{7DAA5C1C-E366-2645-BA94-45C38F9889D3}">
      <dgm:prSet/>
      <dgm:spPr/>
      <dgm:t>
        <a:bodyPr/>
        <a:lstStyle/>
        <a:p>
          <a:r>
            <a:rPr lang="en-US" dirty="0"/>
            <a:t>243 heirloom</a:t>
          </a:r>
        </a:p>
      </dgm:t>
    </dgm:pt>
    <dgm:pt modelId="{A63AC935-4E3A-B849-A631-A33B33EB2E76}" type="sibTrans" cxnId="{5C8296F0-0D45-9645-B6F3-CA25C63550D1}">
      <dgm:prSet/>
      <dgm:spPr/>
      <dgm:t>
        <a:bodyPr/>
        <a:lstStyle/>
        <a:p>
          <a:endParaRPr lang="en-US"/>
        </a:p>
      </dgm:t>
    </dgm:pt>
    <dgm:pt modelId="{415781B5-7ED5-A040-9E32-F3F991ED14A7}" type="parTrans" cxnId="{5C8296F0-0D45-9645-B6F3-CA25C63550D1}">
      <dgm:prSet/>
      <dgm:spPr/>
      <dgm:t>
        <a:bodyPr/>
        <a:lstStyle/>
        <a:p>
          <a:endParaRPr lang="en-US"/>
        </a:p>
      </dgm:t>
    </dgm:pt>
    <dgm:pt modelId="{BB9C37F7-BAFD-E64E-9F23-9AE08FFC054C}">
      <dgm:prSet/>
      <dgm:spPr/>
      <dgm:t>
        <a:bodyPr/>
        <a:lstStyle/>
        <a:p>
          <a:r>
            <a:rPr lang="en-US" dirty="0"/>
            <a:t>Data was log3 transformed</a:t>
          </a:r>
        </a:p>
      </dgm:t>
    </dgm:pt>
    <dgm:pt modelId="{40CCE907-8D4A-C34D-8F42-63D30FFCA1D7}" type="parTrans" cxnId="{995C9B61-03B2-4545-A792-13A57D3F4DE7}">
      <dgm:prSet/>
      <dgm:spPr/>
      <dgm:t>
        <a:bodyPr/>
        <a:lstStyle/>
        <a:p>
          <a:endParaRPr lang="en-US"/>
        </a:p>
      </dgm:t>
    </dgm:pt>
    <dgm:pt modelId="{4C95BD8C-C147-4044-9EA3-A809E1848D8B}" type="sibTrans" cxnId="{995C9B61-03B2-4545-A792-13A57D3F4DE7}">
      <dgm:prSet/>
      <dgm:spPr/>
      <dgm:t>
        <a:bodyPr/>
        <a:lstStyle/>
        <a:p>
          <a:endParaRPr lang="en-US"/>
        </a:p>
      </dgm:t>
    </dgm:pt>
    <dgm:pt modelId="{0C424D77-8989-4F26-AC87-5275DC0CADF2}" type="pres">
      <dgm:prSet presAssocID="{82EB563D-0099-3246-AAD2-88732831ECE9}" presName="root" presStyleCnt="0">
        <dgm:presLayoutVars>
          <dgm:dir/>
          <dgm:resizeHandles val="exact"/>
        </dgm:presLayoutVars>
      </dgm:prSet>
      <dgm:spPr/>
    </dgm:pt>
    <dgm:pt modelId="{C3DBD10F-F6D9-4A02-91EB-CD64EE019DAA}" type="pres">
      <dgm:prSet presAssocID="{0F1993F5-EE2B-9948-A2B4-943362D7321E}" presName="compNode" presStyleCnt="0"/>
      <dgm:spPr/>
    </dgm:pt>
    <dgm:pt modelId="{1E1F7DBF-DFB7-447A-99FC-6DAD1606408B}" type="pres">
      <dgm:prSet presAssocID="{0F1993F5-EE2B-9948-A2B4-943362D7321E}" presName="iconRect" presStyleLbl="node1" presStyleIdx="0" presStyleCnt="2" custLinFactNeighborX="40712" custLinFactNeighborY="172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000" b="-2000"/>
          </a:stretch>
        </a:blipFill>
      </dgm:spPr>
      <dgm:extLst>
        <a:ext uri="{E40237B7-FDA0-4F09-8148-C483321AD2D9}">
          <dgm14:cNvPr xmlns:dgm14="http://schemas.microsoft.com/office/drawing/2010/diagram" id="0" name="" descr="Braille with solid fill"/>
        </a:ext>
      </dgm:extLst>
    </dgm:pt>
    <dgm:pt modelId="{7AED6FB8-90D4-4555-BD97-4F2EF1D56092}" type="pres">
      <dgm:prSet presAssocID="{0F1993F5-EE2B-9948-A2B4-943362D7321E}" presName="iconSpace" presStyleCnt="0"/>
      <dgm:spPr/>
    </dgm:pt>
    <dgm:pt modelId="{6975FCD7-B533-46FF-91DB-50B2BD842D29}" type="pres">
      <dgm:prSet presAssocID="{0F1993F5-EE2B-9948-A2B4-943362D7321E}" presName="parTx" presStyleLbl="revTx" presStyleIdx="0" presStyleCnt="4">
        <dgm:presLayoutVars>
          <dgm:chMax val="0"/>
          <dgm:chPref val="0"/>
        </dgm:presLayoutVars>
      </dgm:prSet>
      <dgm:spPr/>
    </dgm:pt>
    <dgm:pt modelId="{E1194FA3-579B-4B1B-AF1A-9346BDE6086F}" type="pres">
      <dgm:prSet presAssocID="{0F1993F5-EE2B-9948-A2B4-943362D7321E}" presName="txSpace" presStyleCnt="0"/>
      <dgm:spPr/>
    </dgm:pt>
    <dgm:pt modelId="{388BCED1-3B95-41B2-BAC3-D4C9EA5A2F15}" type="pres">
      <dgm:prSet presAssocID="{0F1993F5-EE2B-9948-A2B4-943362D7321E}" presName="desTx" presStyleLbl="revTx" presStyleIdx="1" presStyleCnt="4">
        <dgm:presLayoutVars/>
      </dgm:prSet>
      <dgm:spPr/>
    </dgm:pt>
    <dgm:pt modelId="{B35D9E59-0C93-4BDF-AA0B-5F68E16A0B66}" type="pres">
      <dgm:prSet presAssocID="{799E136F-96B1-3F44-8E3F-9F81CE2B18F9}" presName="sibTrans" presStyleCnt="0"/>
      <dgm:spPr/>
    </dgm:pt>
    <dgm:pt modelId="{DC735082-8BDE-4A92-A09B-7329CC77E768}" type="pres">
      <dgm:prSet presAssocID="{A683C0C4-90FC-E641-AE48-E479EFF50FAC}" presName="compNode" presStyleCnt="0"/>
      <dgm:spPr/>
    </dgm:pt>
    <dgm:pt modelId="{79942C39-597B-49C0-8899-60B6236F2A7C}" type="pres">
      <dgm:prSet presAssocID="{A683C0C4-90FC-E641-AE48-E479EFF50FAC}" presName="iconRect" presStyleLbl="node1" presStyleIdx="1" presStyleCnt="2" custLinFactNeighborX="65328" custLinFactNeighborY="706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000" b="-2000"/>
          </a:stretch>
        </a:blipFill>
      </dgm:spPr>
      <dgm:extLst>
        <a:ext uri="{E40237B7-FDA0-4F09-8148-C483321AD2D9}">
          <dgm14:cNvPr xmlns:dgm14="http://schemas.microsoft.com/office/drawing/2010/diagram" id="0" name="" descr="Users outline"/>
        </a:ext>
      </dgm:extLst>
    </dgm:pt>
    <dgm:pt modelId="{553CA8C8-4E21-4486-AEE4-4BE4D693C574}" type="pres">
      <dgm:prSet presAssocID="{A683C0C4-90FC-E641-AE48-E479EFF50FAC}" presName="iconSpace" presStyleCnt="0"/>
      <dgm:spPr/>
    </dgm:pt>
    <dgm:pt modelId="{6F352428-CB9F-4D0F-B282-56F960BC0B2A}" type="pres">
      <dgm:prSet presAssocID="{A683C0C4-90FC-E641-AE48-E479EFF50FAC}" presName="parTx" presStyleLbl="revTx" presStyleIdx="2" presStyleCnt="4">
        <dgm:presLayoutVars>
          <dgm:chMax val="0"/>
          <dgm:chPref val="0"/>
        </dgm:presLayoutVars>
      </dgm:prSet>
      <dgm:spPr/>
    </dgm:pt>
    <dgm:pt modelId="{B58278AC-692F-4899-B9A4-50DEC13CF3E6}" type="pres">
      <dgm:prSet presAssocID="{A683C0C4-90FC-E641-AE48-E479EFF50FAC}" presName="txSpace" presStyleCnt="0"/>
      <dgm:spPr/>
    </dgm:pt>
    <dgm:pt modelId="{41A243AF-497A-4F71-BE3B-47C0A3EF8815}" type="pres">
      <dgm:prSet presAssocID="{A683C0C4-90FC-E641-AE48-E479EFF50FAC}" presName="desTx" presStyleLbl="revTx" presStyleIdx="3" presStyleCnt="4">
        <dgm:presLayoutVars/>
      </dgm:prSet>
      <dgm:spPr/>
    </dgm:pt>
  </dgm:ptLst>
  <dgm:cxnLst>
    <dgm:cxn modelId="{3C892401-21E5-4C4F-A9C2-D0141CFF46C4}" type="presOf" srcId="{99E98889-C86E-934B-A2CB-C07C0033F9ED}" destId="{388BCED1-3B95-41B2-BAC3-D4C9EA5A2F15}" srcOrd="0" destOrd="5" presId="urn:microsoft.com/office/officeart/2018/2/layout/IconLabelDescriptionList"/>
    <dgm:cxn modelId="{6A190208-6053-DA4C-9DF8-F78D9DFACBAC}" srcId="{F5B26440-C11B-CA4F-BB34-A6B65DB47C82}" destId="{99E98889-C86E-934B-A2CB-C07C0033F9ED}" srcOrd="0" destOrd="0" parTransId="{65B59BC3-E869-7843-A03F-66EC1B10C12B}" sibTransId="{8DE0C669-6009-9742-8D52-832BF8F7EC38}"/>
    <dgm:cxn modelId="{4E7D420A-4DF5-B841-91D8-648400B5A97D}" type="presOf" srcId="{82EB563D-0099-3246-AAD2-88732831ECE9}" destId="{0C424D77-8989-4F26-AC87-5275DC0CADF2}" srcOrd="0" destOrd="0" presId="urn:microsoft.com/office/officeart/2018/2/layout/IconLabelDescriptionList"/>
    <dgm:cxn modelId="{834B480B-CB2E-A84E-879C-21D878782EAC}" srcId="{7E75B54B-1603-FB4D-A4FE-AEBAE1B76B4B}" destId="{E2DEC6D2-2A4D-9448-A3A2-640EBF6EA4BC}" srcOrd="1" destOrd="0" parTransId="{BBA0A31C-5B5C-E24D-A693-4A0B0DE570CC}" sibTransId="{E09A3700-E39E-DA46-BE9C-837923E4C5D1}"/>
    <dgm:cxn modelId="{A35C7B0B-7548-7248-A7B8-2FBC55D93570}" type="presOf" srcId="{7DAA5C1C-E366-2645-BA94-45C38F9889D3}" destId="{388BCED1-3B95-41B2-BAC3-D4C9EA5A2F15}" srcOrd="0" destOrd="3" presId="urn:microsoft.com/office/officeart/2018/2/layout/IconLabelDescriptionList"/>
    <dgm:cxn modelId="{2ADD6611-6722-604A-AEA1-5F4BD97D9042}" type="presOf" srcId="{BB9C37F7-BAFD-E64E-9F23-9AE08FFC054C}" destId="{388BCED1-3B95-41B2-BAC3-D4C9EA5A2F15}" srcOrd="0" destOrd="6" presId="urn:microsoft.com/office/officeart/2018/2/layout/IconLabelDescriptionList"/>
    <dgm:cxn modelId="{4F7BF11E-0288-6449-92F8-B77B98CDCED2}" srcId="{A683C0C4-90FC-E641-AE48-E479EFF50FAC}" destId="{B61E7315-5197-5E47-9542-1355BD9CB5AB}" srcOrd="1" destOrd="0" parTransId="{51081EAE-C15A-274A-B2B1-867AE8D2D5E0}" sibTransId="{EB3B7C96-AE98-4C47-BA5F-1D891FEA0484}"/>
    <dgm:cxn modelId="{AAA7C227-8BEE-9244-A15B-4A1FE1CE2243}" srcId="{B61E7315-5197-5E47-9542-1355BD9CB5AB}" destId="{5DE16A0C-7D2C-734C-A9D1-88DB5B749FF6}" srcOrd="0" destOrd="0" parTransId="{5139F4A5-B106-1E44-BACD-19A96384F46C}" sibTransId="{09A508A0-DAFE-A74F-8343-5C7F07D75724}"/>
    <dgm:cxn modelId="{2C44B728-30BB-8A43-971D-936BCF4DBAA7}" srcId="{82EB563D-0099-3246-AAD2-88732831ECE9}" destId="{A683C0C4-90FC-E641-AE48-E479EFF50FAC}" srcOrd="1" destOrd="0" parTransId="{5C75796C-883D-D04F-AEA3-6AD3B5272A8F}" sibTransId="{1FA08352-2E3C-0D4A-9277-09A6FB6CB6C7}"/>
    <dgm:cxn modelId="{24FEDA3F-60A8-DA49-B5D2-C8279A11199B}" srcId="{B61E7315-5197-5E47-9542-1355BD9CB5AB}" destId="{F625F89B-EA75-BC45-93AD-833A253998A4}" srcOrd="1" destOrd="0" parTransId="{A01919BD-20A8-1F4E-992C-DCA197BB72AB}" sibTransId="{82263F2F-2526-2646-B600-DDE32324A8DC}"/>
    <dgm:cxn modelId="{A0894947-7B1F-544B-84F7-D76465ED49B7}" srcId="{EFB24C1A-6D67-4D45-9764-767AEB44AC3B}" destId="{F69D834D-0D19-C24C-894E-17544B81E408}" srcOrd="1" destOrd="0" parTransId="{E5DB2C59-C754-1D4B-A2D9-B15252DC037B}" sibTransId="{B4385237-38B5-F24C-B0EB-F590E97BD674}"/>
    <dgm:cxn modelId="{2D0E1E51-6376-2848-A3F8-D76C7A236198}" srcId="{7E75B54B-1603-FB4D-A4FE-AEBAE1B76B4B}" destId="{1715DA4C-20FB-B24F-810D-A3F1B9ABDAFC}" srcOrd="0" destOrd="0" parTransId="{74815178-C5A1-804A-9965-BC10C6993E5A}" sibTransId="{753B32B1-BF8C-EF45-B16D-27A3EEA48BCD}"/>
    <dgm:cxn modelId="{995C9B61-03B2-4545-A792-13A57D3F4DE7}" srcId="{F5B26440-C11B-CA4F-BB34-A6B65DB47C82}" destId="{BB9C37F7-BAFD-E64E-9F23-9AE08FFC054C}" srcOrd="1" destOrd="0" parTransId="{40CCE907-8D4A-C34D-8F42-63D30FFCA1D7}" sibTransId="{4C95BD8C-C147-4044-9EA3-A809E1848D8B}"/>
    <dgm:cxn modelId="{555D9D6E-E71B-8549-890C-77FCBA729A91}" type="presOf" srcId="{7E75B54B-1603-FB4D-A4FE-AEBAE1B76B4B}" destId="{388BCED1-3B95-41B2-BAC3-D4C9EA5A2F15}" srcOrd="0" destOrd="0" presId="urn:microsoft.com/office/officeart/2018/2/layout/IconLabelDescriptionList"/>
    <dgm:cxn modelId="{9B8CDA7A-ED21-3C42-AB43-3EAC96F353B9}" type="presOf" srcId="{A683C0C4-90FC-E641-AE48-E479EFF50FAC}" destId="{6F352428-CB9F-4D0F-B282-56F960BC0B2A}" srcOrd="0" destOrd="0" presId="urn:microsoft.com/office/officeart/2018/2/layout/IconLabelDescriptionList"/>
    <dgm:cxn modelId="{46CFA47C-B853-EE4F-9C05-07A34D08ED09}" srcId="{0F1993F5-EE2B-9948-A2B4-943362D7321E}" destId="{F5B26440-C11B-CA4F-BB34-A6B65DB47C82}" srcOrd="1" destOrd="0" parTransId="{56821F52-9F4E-A244-803B-E7145B0607C5}" sibTransId="{99666781-38D5-E74A-833A-4278520DFD6E}"/>
    <dgm:cxn modelId="{AC8AC181-FDEE-D644-A350-A096208DC291}" srcId="{A683C0C4-90FC-E641-AE48-E479EFF50FAC}" destId="{EFB24C1A-6D67-4D45-9764-767AEB44AC3B}" srcOrd="0" destOrd="0" parTransId="{70654383-CE7C-194D-A3B8-E1D15D6DDFF2}" sibTransId="{CA101A8D-BA80-7340-9B6E-5D12D41125FE}"/>
    <dgm:cxn modelId="{FFECEE90-CF29-9341-A21B-21E2A9DCECF4}" srcId="{EFB24C1A-6D67-4D45-9764-767AEB44AC3B}" destId="{1BF12322-C274-494C-8C43-2882C1AF95C6}" srcOrd="0" destOrd="0" parTransId="{1FCB8C7A-0CF7-6048-9D25-35D5E23197EA}" sibTransId="{D24E9697-0884-454B-8918-A1C1275C4990}"/>
    <dgm:cxn modelId="{13513F93-C7CA-5148-A3C1-3D8F7C4CB481}" srcId="{82EB563D-0099-3246-AAD2-88732831ECE9}" destId="{0F1993F5-EE2B-9948-A2B4-943362D7321E}" srcOrd="0" destOrd="0" parTransId="{D2AB21F9-1FDF-9F4C-B83D-97FFF53B8675}" sibTransId="{799E136F-96B1-3F44-8E3F-9F81CE2B18F9}"/>
    <dgm:cxn modelId="{7AB46F9F-5E18-9C4B-9E0E-847C7FD97697}" type="presOf" srcId="{1BF12322-C274-494C-8C43-2882C1AF95C6}" destId="{41A243AF-497A-4F71-BE3B-47C0A3EF8815}" srcOrd="0" destOrd="1" presId="urn:microsoft.com/office/officeart/2018/2/layout/IconLabelDescriptionList"/>
    <dgm:cxn modelId="{7F5FF8B2-6D4C-4F49-906C-B7F069203A92}" type="presOf" srcId="{F69D834D-0D19-C24C-894E-17544B81E408}" destId="{41A243AF-497A-4F71-BE3B-47C0A3EF8815}" srcOrd="0" destOrd="2" presId="urn:microsoft.com/office/officeart/2018/2/layout/IconLabelDescriptionList"/>
    <dgm:cxn modelId="{ABC723C5-8E68-7948-8608-3CEFA27A7B95}" type="presOf" srcId="{EFB24C1A-6D67-4D45-9764-767AEB44AC3B}" destId="{41A243AF-497A-4F71-BE3B-47C0A3EF8815}" srcOrd="0" destOrd="0" presId="urn:microsoft.com/office/officeart/2018/2/layout/IconLabelDescriptionList"/>
    <dgm:cxn modelId="{4B958BC6-1A26-5540-8D02-3B9C0D670DEB}" type="presOf" srcId="{E2DEC6D2-2A4D-9448-A3A2-640EBF6EA4BC}" destId="{388BCED1-3B95-41B2-BAC3-D4C9EA5A2F15}" srcOrd="0" destOrd="2" presId="urn:microsoft.com/office/officeart/2018/2/layout/IconLabelDescriptionList"/>
    <dgm:cxn modelId="{AA80BEC9-F3BA-7F45-8349-8A78EF6C420E}" type="presOf" srcId="{F5B26440-C11B-CA4F-BB34-A6B65DB47C82}" destId="{388BCED1-3B95-41B2-BAC3-D4C9EA5A2F15}" srcOrd="0" destOrd="4" presId="urn:microsoft.com/office/officeart/2018/2/layout/IconLabelDescriptionList"/>
    <dgm:cxn modelId="{AADE14CD-DAF2-7B41-BE3E-945A36C59806}" srcId="{EFB24C1A-6D67-4D45-9764-767AEB44AC3B}" destId="{9996108B-FBE1-C64F-8435-06B6B570B641}" srcOrd="2" destOrd="0" parTransId="{D6A2D345-FC89-0A42-B8AA-180866D5DC43}" sibTransId="{F21EA764-F302-0C4A-A56B-89B779BA1565}"/>
    <dgm:cxn modelId="{9BF9F7D3-4B97-B145-BC83-2754F52BB3C8}" type="presOf" srcId="{5DE16A0C-7D2C-734C-A9D1-88DB5B749FF6}" destId="{41A243AF-497A-4F71-BE3B-47C0A3EF8815}" srcOrd="0" destOrd="5" presId="urn:microsoft.com/office/officeart/2018/2/layout/IconLabelDescriptionList"/>
    <dgm:cxn modelId="{31EE96D7-F4A6-DC4D-AFB3-00109E7F0946}" type="presOf" srcId="{F625F89B-EA75-BC45-93AD-833A253998A4}" destId="{41A243AF-497A-4F71-BE3B-47C0A3EF8815}" srcOrd="0" destOrd="6" presId="urn:microsoft.com/office/officeart/2018/2/layout/IconLabelDescriptionList"/>
    <dgm:cxn modelId="{13558FEA-BF6F-C645-9DBF-0888BC315DD5}" srcId="{0F1993F5-EE2B-9948-A2B4-943362D7321E}" destId="{7E75B54B-1603-FB4D-A4FE-AEBAE1B76B4B}" srcOrd="0" destOrd="0" parTransId="{95CF876E-26CE-F044-9430-3577A737CC6F}" sibTransId="{C9CE0575-F8CB-3442-93FB-F541EBB27671}"/>
    <dgm:cxn modelId="{6E8C6AEE-6292-5D4F-9AD2-76FD1715F367}" type="presOf" srcId="{B61E7315-5197-5E47-9542-1355BD9CB5AB}" destId="{41A243AF-497A-4F71-BE3B-47C0A3EF8815}" srcOrd="0" destOrd="4" presId="urn:microsoft.com/office/officeart/2018/2/layout/IconLabelDescriptionList"/>
    <dgm:cxn modelId="{68378FEF-95D8-3741-AC15-4F74F142DB1A}" type="presOf" srcId="{9996108B-FBE1-C64F-8435-06B6B570B641}" destId="{41A243AF-497A-4F71-BE3B-47C0A3EF8815}" srcOrd="0" destOrd="3" presId="urn:microsoft.com/office/officeart/2018/2/layout/IconLabelDescriptionList"/>
    <dgm:cxn modelId="{5C8296F0-0D45-9645-B6F3-CA25C63550D1}" srcId="{7E75B54B-1603-FB4D-A4FE-AEBAE1B76B4B}" destId="{7DAA5C1C-E366-2645-BA94-45C38F9889D3}" srcOrd="2" destOrd="0" parTransId="{415781B5-7ED5-A040-9E32-F3F991ED14A7}" sibTransId="{A63AC935-4E3A-B849-A631-A33B33EB2E76}"/>
    <dgm:cxn modelId="{CC6D80F3-2521-BD4C-9E25-E0BF8188B0A9}" type="presOf" srcId="{1715DA4C-20FB-B24F-810D-A3F1B9ABDAFC}" destId="{388BCED1-3B95-41B2-BAC3-D4C9EA5A2F15}" srcOrd="0" destOrd="1" presId="urn:microsoft.com/office/officeart/2018/2/layout/IconLabelDescriptionList"/>
    <dgm:cxn modelId="{31FDF0FB-132C-B345-AFD9-EAB48C2596F7}" type="presOf" srcId="{0F1993F5-EE2B-9948-A2B4-943362D7321E}" destId="{6975FCD7-B533-46FF-91DB-50B2BD842D29}" srcOrd="0" destOrd="0" presId="urn:microsoft.com/office/officeart/2018/2/layout/IconLabelDescriptionList"/>
    <dgm:cxn modelId="{157095E9-3AA3-834D-B585-6E2CA69DDF18}" type="presParOf" srcId="{0C424D77-8989-4F26-AC87-5275DC0CADF2}" destId="{C3DBD10F-F6D9-4A02-91EB-CD64EE019DAA}" srcOrd="0" destOrd="0" presId="urn:microsoft.com/office/officeart/2018/2/layout/IconLabelDescriptionList"/>
    <dgm:cxn modelId="{CED32943-4895-064B-A851-72D9CC10556F}" type="presParOf" srcId="{C3DBD10F-F6D9-4A02-91EB-CD64EE019DAA}" destId="{1E1F7DBF-DFB7-447A-99FC-6DAD1606408B}" srcOrd="0" destOrd="0" presId="urn:microsoft.com/office/officeart/2018/2/layout/IconLabelDescriptionList"/>
    <dgm:cxn modelId="{6989B985-0FFB-5E47-BFEE-68380417FC10}" type="presParOf" srcId="{C3DBD10F-F6D9-4A02-91EB-CD64EE019DAA}" destId="{7AED6FB8-90D4-4555-BD97-4F2EF1D56092}" srcOrd="1" destOrd="0" presId="urn:microsoft.com/office/officeart/2018/2/layout/IconLabelDescriptionList"/>
    <dgm:cxn modelId="{8455E8B4-D86E-E84D-8C9E-831A269C58D4}" type="presParOf" srcId="{C3DBD10F-F6D9-4A02-91EB-CD64EE019DAA}" destId="{6975FCD7-B533-46FF-91DB-50B2BD842D29}" srcOrd="2" destOrd="0" presId="urn:microsoft.com/office/officeart/2018/2/layout/IconLabelDescriptionList"/>
    <dgm:cxn modelId="{634866DF-B3E5-614F-800E-3665289B2D2C}" type="presParOf" srcId="{C3DBD10F-F6D9-4A02-91EB-CD64EE019DAA}" destId="{E1194FA3-579B-4B1B-AF1A-9346BDE6086F}" srcOrd="3" destOrd="0" presId="urn:microsoft.com/office/officeart/2018/2/layout/IconLabelDescriptionList"/>
    <dgm:cxn modelId="{2A1D0D3D-B2D4-4C4E-BDD8-04490270833C}" type="presParOf" srcId="{C3DBD10F-F6D9-4A02-91EB-CD64EE019DAA}" destId="{388BCED1-3B95-41B2-BAC3-D4C9EA5A2F15}" srcOrd="4" destOrd="0" presId="urn:microsoft.com/office/officeart/2018/2/layout/IconLabelDescriptionList"/>
    <dgm:cxn modelId="{32DE1B4C-508F-D646-94B6-56AC02761AD6}" type="presParOf" srcId="{0C424D77-8989-4F26-AC87-5275DC0CADF2}" destId="{B35D9E59-0C93-4BDF-AA0B-5F68E16A0B66}" srcOrd="1" destOrd="0" presId="urn:microsoft.com/office/officeart/2018/2/layout/IconLabelDescriptionList"/>
    <dgm:cxn modelId="{21E565EF-AA20-3F47-8D12-D260B449B9DF}" type="presParOf" srcId="{0C424D77-8989-4F26-AC87-5275DC0CADF2}" destId="{DC735082-8BDE-4A92-A09B-7329CC77E768}" srcOrd="2" destOrd="0" presId="urn:microsoft.com/office/officeart/2018/2/layout/IconLabelDescriptionList"/>
    <dgm:cxn modelId="{A02E5FBC-DDE1-8B4C-8750-12DCB76723A5}" type="presParOf" srcId="{DC735082-8BDE-4A92-A09B-7329CC77E768}" destId="{79942C39-597B-49C0-8899-60B6236F2A7C}" srcOrd="0" destOrd="0" presId="urn:microsoft.com/office/officeart/2018/2/layout/IconLabelDescriptionList"/>
    <dgm:cxn modelId="{411E5610-BA02-2B4E-88DA-EE5F8BA260B1}" type="presParOf" srcId="{DC735082-8BDE-4A92-A09B-7329CC77E768}" destId="{553CA8C8-4E21-4486-AEE4-4BE4D693C574}" srcOrd="1" destOrd="0" presId="urn:microsoft.com/office/officeart/2018/2/layout/IconLabelDescriptionList"/>
    <dgm:cxn modelId="{8D933793-D2F7-DA41-85AE-C3823281EEE9}" type="presParOf" srcId="{DC735082-8BDE-4A92-A09B-7329CC77E768}" destId="{6F352428-CB9F-4D0F-B282-56F960BC0B2A}" srcOrd="2" destOrd="0" presId="urn:microsoft.com/office/officeart/2018/2/layout/IconLabelDescriptionList"/>
    <dgm:cxn modelId="{903D77F9-F5D3-ED4D-9CC6-80B94FAA024D}" type="presParOf" srcId="{DC735082-8BDE-4A92-A09B-7329CC77E768}" destId="{B58278AC-692F-4899-B9A4-50DEC13CF3E6}" srcOrd="3" destOrd="0" presId="urn:microsoft.com/office/officeart/2018/2/layout/IconLabelDescriptionList"/>
    <dgm:cxn modelId="{2B887EDF-9031-7947-B9F5-B094FD7D5A0B}" type="presParOf" srcId="{DC735082-8BDE-4A92-A09B-7329CC77E768}" destId="{41A243AF-497A-4F71-BE3B-47C0A3EF881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AE2DBC-573E-F04B-8B21-E6EE0E4F7D0A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86E6F53-6125-8449-8326-9EC21BD30DEE}">
      <dgm:prSet phldrT="[Text]"/>
      <dgm:spPr/>
      <dgm:t>
        <a:bodyPr/>
        <a:lstStyle/>
        <a:p>
          <a:r>
            <a:rPr lang="en-US" dirty="0"/>
            <a:t>ANOVA</a:t>
          </a:r>
        </a:p>
      </dgm:t>
    </dgm:pt>
    <dgm:pt modelId="{3DA7BD1F-D78F-BE47-878E-8BBE9A0DA205}" type="parTrans" cxnId="{2A1DE1B8-5BD8-F840-A23C-F7DF1EF6D4F5}">
      <dgm:prSet/>
      <dgm:spPr/>
      <dgm:t>
        <a:bodyPr/>
        <a:lstStyle/>
        <a:p>
          <a:endParaRPr lang="en-US"/>
        </a:p>
      </dgm:t>
    </dgm:pt>
    <dgm:pt modelId="{5EFB3CF7-784A-AC46-B73E-1CCC6383F79A}" type="sibTrans" cxnId="{2A1DE1B8-5BD8-F840-A23C-F7DF1EF6D4F5}">
      <dgm:prSet/>
      <dgm:spPr/>
      <dgm:t>
        <a:bodyPr/>
        <a:lstStyle/>
        <a:p>
          <a:endParaRPr lang="en-US"/>
        </a:p>
      </dgm:t>
    </dgm:pt>
    <dgm:pt modelId="{DB703DE8-2DEC-424C-86C8-2C107F32224C}">
      <dgm:prSet phldrT="[Text]"/>
      <dgm:spPr/>
      <dgm:t>
        <a:bodyPr/>
        <a:lstStyle/>
        <a:p>
          <a:r>
            <a:rPr lang="en-US" dirty="0"/>
            <a:t>Given that consumers say there is flavor difference between wild, heirloom and modern varieties,</a:t>
          </a:r>
        </a:p>
      </dgm:t>
    </dgm:pt>
    <dgm:pt modelId="{B358552A-996F-494C-B14A-F04F700570AF}" type="parTrans" cxnId="{C17F3C1D-8DC0-0647-8F33-FB176CDD48A9}">
      <dgm:prSet/>
      <dgm:spPr/>
      <dgm:t>
        <a:bodyPr/>
        <a:lstStyle/>
        <a:p>
          <a:endParaRPr lang="en-US"/>
        </a:p>
      </dgm:t>
    </dgm:pt>
    <dgm:pt modelId="{055D00DE-18C7-D04B-99B7-188CBD790ABB}" type="sibTrans" cxnId="{C17F3C1D-8DC0-0647-8F33-FB176CDD48A9}">
      <dgm:prSet/>
      <dgm:spPr/>
      <dgm:t>
        <a:bodyPr/>
        <a:lstStyle/>
        <a:p>
          <a:endParaRPr lang="en-US"/>
        </a:p>
      </dgm:t>
    </dgm:pt>
    <dgm:pt modelId="{7AC1928F-2A97-F042-A719-8D3E9FCD5AAB}">
      <dgm:prSet phldrT="[Text]"/>
      <dgm:spPr/>
      <dgm:t>
        <a:bodyPr/>
        <a:lstStyle/>
        <a:p>
          <a:r>
            <a:rPr lang="en-US" dirty="0"/>
            <a:t>Two Sample Z Test</a:t>
          </a:r>
        </a:p>
      </dgm:t>
    </dgm:pt>
    <dgm:pt modelId="{59BEEC82-AD22-AC48-99AB-7940B1769630}" type="parTrans" cxnId="{EB291E9F-E4A3-0045-8918-D5AD09F8C0F0}">
      <dgm:prSet/>
      <dgm:spPr/>
      <dgm:t>
        <a:bodyPr/>
        <a:lstStyle/>
        <a:p>
          <a:endParaRPr lang="en-US"/>
        </a:p>
      </dgm:t>
    </dgm:pt>
    <dgm:pt modelId="{B896A41D-A48C-FE4A-9D3A-0AC4EE496911}" type="sibTrans" cxnId="{EB291E9F-E4A3-0045-8918-D5AD09F8C0F0}">
      <dgm:prSet/>
      <dgm:spPr/>
      <dgm:t>
        <a:bodyPr/>
        <a:lstStyle/>
        <a:p>
          <a:endParaRPr lang="en-US"/>
        </a:p>
      </dgm:t>
    </dgm:pt>
    <dgm:pt modelId="{04B4453B-8D58-7A4D-A383-41D70A6A16DC}">
      <dgm:prSet phldrT="[Text]"/>
      <dgm:spPr/>
      <dgm:t>
        <a:bodyPr/>
        <a:lstStyle/>
        <a:p>
          <a:r>
            <a:rPr lang="en-US" dirty="0"/>
            <a:t>Given that MHO is found to be associated with flavor and directly related with fruit color,</a:t>
          </a:r>
        </a:p>
      </dgm:t>
    </dgm:pt>
    <dgm:pt modelId="{97A1FD88-9CC2-7643-A2EB-31DF276D63EB}" type="parTrans" cxnId="{F2F0ABDD-F00A-BB43-BE49-75A5A169133E}">
      <dgm:prSet/>
      <dgm:spPr/>
      <dgm:t>
        <a:bodyPr/>
        <a:lstStyle/>
        <a:p>
          <a:endParaRPr lang="en-US"/>
        </a:p>
      </dgm:t>
    </dgm:pt>
    <dgm:pt modelId="{7ACA8265-16D0-FD4A-B6B4-D7D76466FE37}" type="sibTrans" cxnId="{F2F0ABDD-F00A-BB43-BE49-75A5A169133E}">
      <dgm:prSet/>
      <dgm:spPr/>
      <dgm:t>
        <a:bodyPr/>
        <a:lstStyle/>
        <a:p>
          <a:endParaRPr lang="en-US"/>
        </a:p>
      </dgm:t>
    </dgm:pt>
    <dgm:pt modelId="{119CF65A-42F1-8842-8728-5FAA4E830BD5}">
      <dgm:prSet phldrT="[Text]"/>
      <dgm:spPr/>
      <dgm:t>
        <a:bodyPr/>
        <a:lstStyle/>
        <a:p>
          <a:r>
            <a:rPr lang="en-US" dirty="0"/>
            <a:t>Linear Regression</a:t>
          </a:r>
        </a:p>
      </dgm:t>
    </dgm:pt>
    <dgm:pt modelId="{054D36E7-EE25-3B40-8602-DD90A63FD779}" type="parTrans" cxnId="{A91289E9-26DC-1847-AB02-A1B30C1B9A78}">
      <dgm:prSet/>
      <dgm:spPr/>
      <dgm:t>
        <a:bodyPr/>
        <a:lstStyle/>
        <a:p>
          <a:endParaRPr lang="en-US"/>
        </a:p>
      </dgm:t>
    </dgm:pt>
    <dgm:pt modelId="{FEBB3A90-C9FC-F542-9746-84C32DD1E00B}" type="sibTrans" cxnId="{A91289E9-26DC-1847-AB02-A1B30C1B9A78}">
      <dgm:prSet/>
      <dgm:spPr/>
      <dgm:t>
        <a:bodyPr/>
        <a:lstStyle/>
        <a:p>
          <a:endParaRPr lang="en-US"/>
        </a:p>
      </dgm:t>
    </dgm:pt>
    <dgm:pt modelId="{97869C94-09A7-6E43-BB2A-A097464B7D55}">
      <dgm:prSet phldrT="[Text]"/>
      <dgm:spPr/>
      <dgm:t>
        <a:bodyPr/>
        <a:lstStyle/>
        <a:p>
          <a:r>
            <a:rPr lang="en-US" dirty="0"/>
            <a:t>Given that sweetness is considered a ‘good’ contributor to fruit flavor,</a:t>
          </a:r>
        </a:p>
      </dgm:t>
    </dgm:pt>
    <dgm:pt modelId="{B48298CF-1DC5-E545-947D-BBB164181AF1}" type="parTrans" cxnId="{4A31690A-DD20-0443-BEB3-E19173808B9E}">
      <dgm:prSet/>
      <dgm:spPr/>
      <dgm:t>
        <a:bodyPr/>
        <a:lstStyle/>
        <a:p>
          <a:endParaRPr lang="en-US"/>
        </a:p>
      </dgm:t>
    </dgm:pt>
    <dgm:pt modelId="{2E26B70A-41E6-1646-8289-1BFDC300A49B}" type="sibTrans" cxnId="{4A31690A-DD20-0443-BEB3-E19173808B9E}">
      <dgm:prSet/>
      <dgm:spPr/>
      <dgm:t>
        <a:bodyPr/>
        <a:lstStyle/>
        <a:p>
          <a:endParaRPr lang="en-US"/>
        </a:p>
      </dgm:t>
    </dgm:pt>
    <dgm:pt modelId="{661F9540-803E-B041-ABFD-C738B6D6ACEB}">
      <dgm:prSet phldrT="[Text]"/>
      <dgm:spPr/>
      <dgm:t>
        <a:bodyPr/>
        <a:lstStyle/>
        <a:p>
          <a:r>
            <a:rPr lang="en-US" dirty="0"/>
            <a:t>We expect that consumer preference will be statically different across groups. </a:t>
          </a:r>
        </a:p>
      </dgm:t>
    </dgm:pt>
    <dgm:pt modelId="{BA81DD5E-BF3E-DF49-840D-AC00AF100CB8}" type="parTrans" cxnId="{34AB060E-BDF3-C040-A5CA-5784D56FF8BA}">
      <dgm:prSet/>
      <dgm:spPr/>
      <dgm:t>
        <a:bodyPr/>
        <a:lstStyle/>
        <a:p>
          <a:endParaRPr lang="en-US"/>
        </a:p>
      </dgm:t>
    </dgm:pt>
    <dgm:pt modelId="{78454A9C-C993-5D48-88B7-D06D011B59E0}" type="sibTrans" cxnId="{34AB060E-BDF3-C040-A5CA-5784D56FF8BA}">
      <dgm:prSet/>
      <dgm:spPr/>
      <dgm:t>
        <a:bodyPr/>
        <a:lstStyle/>
        <a:p>
          <a:endParaRPr lang="en-US"/>
        </a:p>
      </dgm:t>
    </dgm:pt>
    <dgm:pt modelId="{C373DF83-AD42-E948-9B88-F62F6476F101}">
      <dgm:prSet phldrT="[Text]"/>
      <dgm:spPr/>
      <dgm:t>
        <a:bodyPr/>
        <a:lstStyle/>
        <a:p>
          <a:r>
            <a:rPr lang="en-US" dirty="0"/>
            <a:t>We expect that modern varieties will have higher [MHO] compared to wild varieties. </a:t>
          </a:r>
        </a:p>
      </dgm:t>
    </dgm:pt>
    <dgm:pt modelId="{15B626F6-65AD-764A-9A2B-63511C4D6F0B}" type="parTrans" cxnId="{AB764900-2CA9-E941-B27B-98FBB0A0785E}">
      <dgm:prSet/>
      <dgm:spPr/>
      <dgm:t>
        <a:bodyPr/>
        <a:lstStyle/>
        <a:p>
          <a:endParaRPr lang="en-US"/>
        </a:p>
      </dgm:t>
    </dgm:pt>
    <dgm:pt modelId="{58C08333-F780-9848-8F7B-74D1EBAC311C}" type="sibTrans" cxnId="{AB764900-2CA9-E941-B27B-98FBB0A0785E}">
      <dgm:prSet/>
      <dgm:spPr/>
      <dgm:t>
        <a:bodyPr/>
        <a:lstStyle/>
        <a:p>
          <a:endParaRPr lang="en-US"/>
        </a:p>
      </dgm:t>
    </dgm:pt>
    <dgm:pt modelId="{511DF957-E4CB-CE40-AF5D-5B43D6B9E441}">
      <dgm:prSet phldrT="[Text]"/>
      <dgm:spPr/>
      <dgm:t>
        <a:bodyPr/>
        <a:lstStyle/>
        <a:p>
          <a:r>
            <a:rPr lang="en-US" dirty="0"/>
            <a:t>We expect that sugar content will increase with consumer preference</a:t>
          </a:r>
        </a:p>
      </dgm:t>
    </dgm:pt>
    <dgm:pt modelId="{78076402-9D7B-6F44-9A90-2F206C5F436B}" type="parTrans" cxnId="{80400DB3-2C33-0142-AB5B-F23054868B12}">
      <dgm:prSet/>
      <dgm:spPr/>
      <dgm:t>
        <a:bodyPr/>
        <a:lstStyle/>
        <a:p>
          <a:endParaRPr lang="en-US"/>
        </a:p>
      </dgm:t>
    </dgm:pt>
    <dgm:pt modelId="{68D8F484-B40B-BC43-BC05-E53E8507B8B1}" type="sibTrans" cxnId="{80400DB3-2C33-0142-AB5B-F23054868B12}">
      <dgm:prSet/>
      <dgm:spPr/>
      <dgm:t>
        <a:bodyPr/>
        <a:lstStyle/>
        <a:p>
          <a:endParaRPr lang="en-US"/>
        </a:p>
      </dgm:t>
    </dgm:pt>
    <dgm:pt modelId="{3FA7B79B-6258-8141-80B5-5ABBA457208B}" type="pres">
      <dgm:prSet presAssocID="{1AAE2DBC-573E-F04B-8B21-E6EE0E4F7D0A}" presName="Name0" presStyleCnt="0">
        <dgm:presLayoutVars>
          <dgm:dir/>
          <dgm:animLvl val="lvl"/>
          <dgm:resizeHandles val="exact"/>
        </dgm:presLayoutVars>
      </dgm:prSet>
      <dgm:spPr/>
    </dgm:pt>
    <dgm:pt modelId="{D1DFAD6B-7E52-0041-A552-021C824422E5}" type="pres">
      <dgm:prSet presAssocID="{486E6F53-6125-8449-8326-9EC21BD30DEE}" presName="composite" presStyleCnt="0"/>
      <dgm:spPr/>
    </dgm:pt>
    <dgm:pt modelId="{DB2E5F96-E9F4-724A-ABF2-BA04DFCEE308}" type="pres">
      <dgm:prSet presAssocID="{486E6F53-6125-8449-8326-9EC21BD30DEE}" presName="parTx" presStyleLbl="alignNode1" presStyleIdx="0" presStyleCnt="3">
        <dgm:presLayoutVars>
          <dgm:chMax val="0"/>
          <dgm:chPref val="0"/>
        </dgm:presLayoutVars>
      </dgm:prSet>
      <dgm:spPr/>
    </dgm:pt>
    <dgm:pt modelId="{C33250EA-030F-F742-88FA-0CA2F29D1EB1}" type="pres">
      <dgm:prSet presAssocID="{486E6F53-6125-8449-8326-9EC21BD30DEE}" presName="desTx" presStyleLbl="alignAccFollowNode1" presStyleIdx="0" presStyleCnt="3">
        <dgm:presLayoutVars/>
      </dgm:prSet>
      <dgm:spPr/>
    </dgm:pt>
    <dgm:pt modelId="{0F75FC7F-40A9-3143-845B-BF6AAC2B14D2}" type="pres">
      <dgm:prSet presAssocID="{5EFB3CF7-784A-AC46-B73E-1CCC6383F79A}" presName="space" presStyleCnt="0"/>
      <dgm:spPr/>
    </dgm:pt>
    <dgm:pt modelId="{3A4B2435-0A8B-FD47-A56D-B0E1CDD48E6F}" type="pres">
      <dgm:prSet presAssocID="{7AC1928F-2A97-F042-A719-8D3E9FCD5AAB}" presName="composite" presStyleCnt="0"/>
      <dgm:spPr/>
    </dgm:pt>
    <dgm:pt modelId="{D64FB561-CBFB-9546-A3CC-A3471A935339}" type="pres">
      <dgm:prSet presAssocID="{7AC1928F-2A97-F042-A719-8D3E9FCD5AAB}" presName="parTx" presStyleLbl="alignNode1" presStyleIdx="1" presStyleCnt="3">
        <dgm:presLayoutVars>
          <dgm:chMax val="0"/>
          <dgm:chPref val="0"/>
        </dgm:presLayoutVars>
      </dgm:prSet>
      <dgm:spPr/>
    </dgm:pt>
    <dgm:pt modelId="{885C1255-F67D-1046-8FCE-82E79BC40ECA}" type="pres">
      <dgm:prSet presAssocID="{7AC1928F-2A97-F042-A719-8D3E9FCD5AAB}" presName="desTx" presStyleLbl="alignAccFollowNode1" presStyleIdx="1" presStyleCnt="3">
        <dgm:presLayoutVars/>
      </dgm:prSet>
      <dgm:spPr/>
    </dgm:pt>
    <dgm:pt modelId="{C92F8585-8102-E84C-AA56-B6313F788625}" type="pres">
      <dgm:prSet presAssocID="{B896A41D-A48C-FE4A-9D3A-0AC4EE496911}" presName="space" presStyleCnt="0"/>
      <dgm:spPr/>
    </dgm:pt>
    <dgm:pt modelId="{4B2B3DFC-CEE8-DA48-A4F3-E3EDC4EABED3}" type="pres">
      <dgm:prSet presAssocID="{119CF65A-42F1-8842-8728-5FAA4E830BD5}" presName="composite" presStyleCnt="0"/>
      <dgm:spPr/>
    </dgm:pt>
    <dgm:pt modelId="{2BC5E55A-1E41-4046-8B54-5AD4D58E8548}" type="pres">
      <dgm:prSet presAssocID="{119CF65A-42F1-8842-8728-5FAA4E830BD5}" presName="parTx" presStyleLbl="alignNode1" presStyleIdx="2" presStyleCnt="3">
        <dgm:presLayoutVars>
          <dgm:chMax val="0"/>
          <dgm:chPref val="0"/>
        </dgm:presLayoutVars>
      </dgm:prSet>
      <dgm:spPr/>
    </dgm:pt>
    <dgm:pt modelId="{B2FE10B0-1B31-DB4B-AE9E-537F7B50772C}" type="pres">
      <dgm:prSet presAssocID="{119CF65A-42F1-8842-8728-5FAA4E830BD5}" presName="desTx" presStyleLbl="alignAccFollowNode1" presStyleIdx="2" presStyleCnt="3">
        <dgm:presLayoutVars/>
      </dgm:prSet>
      <dgm:spPr/>
    </dgm:pt>
  </dgm:ptLst>
  <dgm:cxnLst>
    <dgm:cxn modelId="{AB764900-2CA9-E941-B27B-98FBB0A0785E}" srcId="{7AC1928F-2A97-F042-A719-8D3E9FCD5AAB}" destId="{C373DF83-AD42-E948-9B88-F62F6476F101}" srcOrd="1" destOrd="0" parTransId="{15B626F6-65AD-764A-9A2B-63511C4D6F0B}" sibTransId="{58C08333-F780-9848-8F7B-74D1EBAC311C}"/>
    <dgm:cxn modelId="{A4833209-DC9D-5242-BE0D-335CFA208BB4}" type="presOf" srcId="{04B4453B-8D58-7A4D-A383-41D70A6A16DC}" destId="{885C1255-F67D-1046-8FCE-82E79BC40ECA}" srcOrd="0" destOrd="0" presId="urn:microsoft.com/office/officeart/2016/7/layout/ChevronBlockProcess"/>
    <dgm:cxn modelId="{4A31690A-DD20-0443-BEB3-E19173808B9E}" srcId="{119CF65A-42F1-8842-8728-5FAA4E830BD5}" destId="{97869C94-09A7-6E43-BB2A-A097464B7D55}" srcOrd="0" destOrd="0" parTransId="{B48298CF-1DC5-E545-947D-BBB164181AF1}" sibTransId="{2E26B70A-41E6-1646-8289-1BFDC300A49B}"/>
    <dgm:cxn modelId="{34AB060E-BDF3-C040-A5CA-5784D56FF8BA}" srcId="{486E6F53-6125-8449-8326-9EC21BD30DEE}" destId="{661F9540-803E-B041-ABFD-C738B6D6ACEB}" srcOrd="1" destOrd="0" parTransId="{BA81DD5E-BF3E-DF49-840D-AC00AF100CB8}" sibTransId="{78454A9C-C993-5D48-88B7-D06D011B59E0}"/>
    <dgm:cxn modelId="{F75C061B-A136-034E-9CCF-AF8A104049B2}" type="presOf" srcId="{C373DF83-AD42-E948-9B88-F62F6476F101}" destId="{885C1255-F67D-1046-8FCE-82E79BC40ECA}" srcOrd="0" destOrd="1" presId="urn:microsoft.com/office/officeart/2016/7/layout/ChevronBlockProcess"/>
    <dgm:cxn modelId="{C17F3C1D-8DC0-0647-8F33-FB176CDD48A9}" srcId="{486E6F53-6125-8449-8326-9EC21BD30DEE}" destId="{DB703DE8-2DEC-424C-86C8-2C107F32224C}" srcOrd="0" destOrd="0" parTransId="{B358552A-996F-494C-B14A-F04F700570AF}" sibTransId="{055D00DE-18C7-D04B-99B7-188CBD790ABB}"/>
    <dgm:cxn modelId="{56D64A23-CEA6-AB41-8523-5413E9AE5DA4}" type="presOf" srcId="{486E6F53-6125-8449-8326-9EC21BD30DEE}" destId="{DB2E5F96-E9F4-724A-ABF2-BA04DFCEE308}" srcOrd="0" destOrd="0" presId="urn:microsoft.com/office/officeart/2016/7/layout/ChevronBlockProcess"/>
    <dgm:cxn modelId="{1C916838-930B-0742-BA59-8A8E859C5A80}" type="presOf" srcId="{661F9540-803E-B041-ABFD-C738B6D6ACEB}" destId="{C33250EA-030F-F742-88FA-0CA2F29D1EB1}" srcOrd="0" destOrd="1" presId="urn:microsoft.com/office/officeart/2016/7/layout/ChevronBlockProcess"/>
    <dgm:cxn modelId="{F7784753-7C78-0543-89E8-9BB52CA4C1CD}" type="presOf" srcId="{119CF65A-42F1-8842-8728-5FAA4E830BD5}" destId="{2BC5E55A-1E41-4046-8B54-5AD4D58E8548}" srcOrd="0" destOrd="0" presId="urn:microsoft.com/office/officeart/2016/7/layout/ChevronBlockProcess"/>
    <dgm:cxn modelId="{8A7AB467-73AA-2F4A-ACD8-DB6F28D61F91}" type="presOf" srcId="{DB703DE8-2DEC-424C-86C8-2C107F32224C}" destId="{C33250EA-030F-F742-88FA-0CA2F29D1EB1}" srcOrd="0" destOrd="0" presId="urn:microsoft.com/office/officeart/2016/7/layout/ChevronBlockProcess"/>
    <dgm:cxn modelId="{2FA7A886-4D4F-944B-9820-3990319B12C8}" type="presOf" srcId="{97869C94-09A7-6E43-BB2A-A097464B7D55}" destId="{B2FE10B0-1B31-DB4B-AE9E-537F7B50772C}" srcOrd="0" destOrd="0" presId="urn:microsoft.com/office/officeart/2016/7/layout/ChevronBlockProcess"/>
    <dgm:cxn modelId="{EB291E9F-E4A3-0045-8918-D5AD09F8C0F0}" srcId="{1AAE2DBC-573E-F04B-8B21-E6EE0E4F7D0A}" destId="{7AC1928F-2A97-F042-A719-8D3E9FCD5AAB}" srcOrd="1" destOrd="0" parTransId="{59BEEC82-AD22-AC48-99AB-7940B1769630}" sibTransId="{B896A41D-A48C-FE4A-9D3A-0AC4EE496911}"/>
    <dgm:cxn modelId="{C4D6FEA3-A1CC-0049-B3DA-EDE834F58A84}" type="presOf" srcId="{1AAE2DBC-573E-F04B-8B21-E6EE0E4F7D0A}" destId="{3FA7B79B-6258-8141-80B5-5ABBA457208B}" srcOrd="0" destOrd="0" presId="urn:microsoft.com/office/officeart/2016/7/layout/ChevronBlockProcess"/>
    <dgm:cxn modelId="{B4B804A5-023B-7649-A603-E576DFCEAF57}" type="presOf" srcId="{511DF957-E4CB-CE40-AF5D-5B43D6B9E441}" destId="{B2FE10B0-1B31-DB4B-AE9E-537F7B50772C}" srcOrd="0" destOrd="1" presId="urn:microsoft.com/office/officeart/2016/7/layout/ChevronBlockProcess"/>
    <dgm:cxn modelId="{80400DB3-2C33-0142-AB5B-F23054868B12}" srcId="{119CF65A-42F1-8842-8728-5FAA4E830BD5}" destId="{511DF957-E4CB-CE40-AF5D-5B43D6B9E441}" srcOrd="1" destOrd="0" parTransId="{78076402-9D7B-6F44-9A90-2F206C5F436B}" sibTransId="{68D8F484-B40B-BC43-BC05-E53E8507B8B1}"/>
    <dgm:cxn modelId="{2A1DE1B8-5BD8-F840-A23C-F7DF1EF6D4F5}" srcId="{1AAE2DBC-573E-F04B-8B21-E6EE0E4F7D0A}" destId="{486E6F53-6125-8449-8326-9EC21BD30DEE}" srcOrd="0" destOrd="0" parTransId="{3DA7BD1F-D78F-BE47-878E-8BBE9A0DA205}" sibTransId="{5EFB3CF7-784A-AC46-B73E-1CCC6383F79A}"/>
    <dgm:cxn modelId="{F2F0ABDD-F00A-BB43-BE49-75A5A169133E}" srcId="{7AC1928F-2A97-F042-A719-8D3E9FCD5AAB}" destId="{04B4453B-8D58-7A4D-A383-41D70A6A16DC}" srcOrd="0" destOrd="0" parTransId="{97A1FD88-9CC2-7643-A2EB-31DF276D63EB}" sibTransId="{7ACA8265-16D0-FD4A-B6B4-D7D76466FE37}"/>
    <dgm:cxn modelId="{A91289E9-26DC-1847-AB02-A1B30C1B9A78}" srcId="{1AAE2DBC-573E-F04B-8B21-E6EE0E4F7D0A}" destId="{119CF65A-42F1-8842-8728-5FAA4E830BD5}" srcOrd="2" destOrd="0" parTransId="{054D36E7-EE25-3B40-8602-DD90A63FD779}" sibTransId="{FEBB3A90-C9FC-F542-9746-84C32DD1E00B}"/>
    <dgm:cxn modelId="{6A242CFF-6CE0-2046-988F-9E6D36620E73}" type="presOf" srcId="{7AC1928F-2A97-F042-A719-8D3E9FCD5AAB}" destId="{D64FB561-CBFB-9546-A3CC-A3471A935339}" srcOrd="0" destOrd="0" presId="urn:microsoft.com/office/officeart/2016/7/layout/ChevronBlockProcess"/>
    <dgm:cxn modelId="{2F85CFC7-05BC-0143-8D1B-1C77C0025D65}" type="presParOf" srcId="{3FA7B79B-6258-8141-80B5-5ABBA457208B}" destId="{D1DFAD6B-7E52-0041-A552-021C824422E5}" srcOrd="0" destOrd="0" presId="urn:microsoft.com/office/officeart/2016/7/layout/ChevronBlockProcess"/>
    <dgm:cxn modelId="{987730B4-4603-6945-A1B0-6FD23FB11A1B}" type="presParOf" srcId="{D1DFAD6B-7E52-0041-A552-021C824422E5}" destId="{DB2E5F96-E9F4-724A-ABF2-BA04DFCEE308}" srcOrd="0" destOrd="0" presId="urn:microsoft.com/office/officeart/2016/7/layout/ChevronBlockProcess"/>
    <dgm:cxn modelId="{F9EC86B6-DE7F-F641-8A88-0FFDCF02AE16}" type="presParOf" srcId="{D1DFAD6B-7E52-0041-A552-021C824422E5}" destId="{C33250EA-030F-F742-88FA-0CA2F29D1EB1}" srcOrd="1" destOrd="0" presId="urn:microsoft.com/office/officeart/2016/7/layout/ChevronBlockProcess"/>
    <dgm:cxn modelId="{038F25D2-7308-C742-9665-D5C58EDB818A}" type="presParOf" srcId="{3FA7B79B-6258-8141-80B5-5ABBA457208B}" destId="{0F75FC7F-40A9-3143-845B-BF6AAC2B14D2}" srcOrd="1" destOrd="0" presId="urn:microsoft.com/office/officeart/2016/7/layout/ChevronBlockProcess"/>
    <dgm:cxn modelId="{2E6A14B9-B0C4-644F-9840-733D1E77A699}" type="presParOf" srcId="{3FA7B79B-6258-8141-80B5-5ABBA457208B}" destId="{3A4B2435-0A8B-FD47-A56D-B0E1CDD48E6F}" srcOrd="2" destOrd="0" presId="urn:microsoft.com/office/officeart/2016/7/layout/ChevronBlockProcess"/>
    <dgm:cxn modelId="{1FC6719B-1C23-E246-ABEB-E9363BCB1F0D}" type="presParOf" srcId="{3A4B2435-0A8B-FD47-A56D-B0E1CDD48E6F}" destId="{D64FB561-CBFB-9546-A3CC-A3471A935339}" srcOrd="0" destOrd="0" presId="urn:microsoft.com/office/officeart/2016/7/layout/ChevronBlockProcess"/>
    <dgm:cxn modelId="{6EAEF712-8EC4-6F4D-8586-64281BE0E3BB}" type="presParOf" srcId="{3A4B2435-0A8B-FD47-A56D-B0E1CDD48E6F}" destId="{885C1255-F67D-1046-8FCE-82E79BC40ECA}" srcOrd="1" destOrd="0" presId="urn:microsoft.com/office/officeart/2016/7/layout/ChevronBlockProcess"/>
    <dgm:cxn modelId="{09D022ED-C06B-9B4F-A854-48E95BC1BF2B}" type="presParOf" srcId="{3FA7B79B-6258-8141-80B5-5ABBA457208B}" destId="{C92F8585-8102-E84C-AA56-B6313F788625}" srcOrd="3" destOrd="0" presId="urn:microsoft.com/office/officeart/2016/7/layout/ChevronBlockProcess"/>
    <dgm:cxn modelId="{11BA9CB9-7E98-0A49-8D99-EE1AC6372C41}" type="presParOf" srcId="{3FA7B79B-6258-8141-80B5-5ABBA457208B}" destId="{4B2B3DFC-CEE8-DA48-A4F3-E3EDC4EABED3}" srcOrd="4" destOrd="0" presId="urn:microsoft.com/office/officeart/2016/7/layout/ChevronBlockProcess"/>
    <dgm:cxn modelId="{C5929717-BE19-D54E-A33A-727CC4253AFB}" type="presParOf" srcId="{4B2B3DFC-CEE8-DA48-A4F3-E3EDC4EABED3}" destId="{2BC5E55A-1E41-4046-8B54-5AD4D58E8548}" srcOrd="0" destOrd="0" presId="urn:microsoft.com/office/officeart/2016/7/layout/ChevronBlockProcess"/>
    <dgm:cxn modelId="{8A6B80B8-E6EF-894D-B963-30BA8F2D22D1}" type="presParOf" srcId="{4B2B3DFC-CEE8-DA48-A4F3-E3EDC4EABED3}" destId="{B2FE10B0-1B31-DB4B-AE9E-537F7B50772C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AE2DBC-573E-F04B-8B21-E6EE0E4F7D0A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86E6F53-6125-8449-8326-9EC21BD30DEE}">
      <dgm:prSet phldrT="[Text]"/>
      <dgm:spPr/>
      <dgm:t>
        <a:bodyPr/>
        <a:lstStyle/>
        <a:p>
          <a:r>
            <a:rPr lang="en-US" dirty="0"/>
            <a:t>ANOVA</a:t>
          </a:r>
        </a:p>
      </dgm:t>
    </dgm:pt>
    <dgm:pt modelId="{3DA7BD1F-D78F-BE47-878E-8BBE9A0DA205}" type="parTrans" cxnId="{2A1DE1B8-5BD8-F840-A23C-F7DF1EF6D4F5}">
      <dgm:prSet/>
      <dgm:spPr/>
      <dgm:t>
        <a:bodyPr/>
        <a:lstStyle/>
        <a:p>
          <a:endParaRPr lang="en-US"/>
        </a:p>
      </dgm:t>
    </dgm:pt>
    <dgm:pt modelId="{5EFB3CF7-784A-AC46-B73E-1CCC6383F79A}" type="sibTrans" cxnId="{2A1DE1B8-5BD8-F840-A23C-F7DF1EF6D4F5}">
      <dgm:prSet/>
      <dgm:spPr/>
      <dgm:t>
        <a:bodyPr/>
        <a:lstStyle/>
        <a:p>
          <a:endParaRPr lang="en-US"/>
        </a:p>
      </dgm:t>
    </dgm:pt>
    <dgm:pt modelId="{DB703DE8-2DEC-424C-86C8-2C107F32224C}">
      <dgm:prSet phldrT="[Text]"/>
      <dgm:spPr/>
      <dgm:t>
        <a:bodyPr/>
        <a:lstStyle/>
        <a:p>
          <a:r>
            <a:rPr lang="en-US" dirty="0"/>
            <a:t>We expect that consumer preference will be statically different across groups. </a:t>
          </a:r>
        </a:p>
        <a:p>
          <a:endParaRPr lang="en-US" dirty="0"/>
        </a:p>
        <a:p>
          <a:r>
            <a:rPr lang="en-US" b="1" dirty="0"/>
            <a:t>There was as significant difference of consumer preference across the three groups.</a:t>
          </a:r>
        </a:p>
      </dgm:t>
    </dgm:pt>
    <dgm:pt modelId="{B358552A-996F-494C-B14A-F04F700570AF}" type="parTrans" cxnId="{C17F3C1D-8DC0-0647-8F33-FB176CDD48A9}">
      <dgm:prSet/>
      <dgm:spPr/>
      <dgm:t>
        <a:bodyPr/>
        <a:lstStyle/>
        <a:p>
          <a:endParaRPr lang="en-US"/>
        </a:p>
      </dgm:t>
    </dgm:pt>
    <dgm:pt modelId="{055D00DE-18C7-D04B-99B7-188CBD790ABB}" type="sibTrans" cxnId="{C17F3C1D-8DC0-0647-8F33-FB176CDD48A9}">
      <dgm:prSet/>
      <dgm:spPr/>
      <dgm:t>
        <a:bodyPr/>
        <a:lstStyle/>
        <a:p>
          <a:endParaRPr lang="en-US"/>
        </a:p>
      </dgm:t>
    </dgm:pt>
    <dgm:pt modelId="{7AC1928F-2A97-F042-A719-8D3E9FCD5AAB}">
      <dgm:prSet phldrT="[Text]"/>
      <dgm:spPr/>
      <dgm:t>
        <a:bodyPr/>
        <a:lstStyle/>
        <a:p>
          <a:r>
            <a:rPr lang="en-US" dirty="0"/>
            <a:t>Two Sample Z Test</a:t>
          </a:r>
        </a:p>
      </dgm:t>
    </dgm:pt>
    <dgm:pt modelId="{59BEEC82-AD22-AC48-99AB-7940B1769630}" type="parTrans" cxnId="{EB291E9F-E4A3-0045-8918-D5AD09F8C0F0}">
      <dgm:prSet/>
      <dgm:spPr/>
      <dgm:t>
        <a:bodyPr/>
        <a:lstStyle/>
        <a:p>
          <a:endParaRPr lang="en-US"/>
        </a:p>
      </dgm:t>
    </dgm:pt>
    <dgm:pt modelId="{B896A41D-A48C-FE4A-9D3A-0AC4EE496911}" type="sibTrans" cxnId="{EB291E9F-E4A3-0045-8918-D5AD09F8C0F0}">
      <dgm:prSet/>
      <dgm:spPr/>
      <dgm:t>
        <a:bodyPr/>
        <a:lstStyle/>
        <a:p>
          <a:endParaRPr lang="en-US"/>
        </a:p>
      </dgm:t>
    </dgm:pt>
    <dgm:pt modelId="{04B4453B-8D58-7A4D-A383-41D70A6A16DC}">
      <dgm:prSet phldrT="[Text]"/>
      <dgm:spPr/>
      <dgm:t>
        <a:bodyPr/>
        <a:lstStyle/>
        <a:p>
          <a:r>
            <a:rPr lang="en-US" dirty="0"/>
            <a:t>We expect that modern varieties will have higher [MHO] compared to wild varieties. </a:t>
          </a:r>
        </a:p>
      </dgm:t>
    </dgm:pt>
    <dgm:pt modelId="{97A1FD88-9CC2-7643-A2EB-31DF276D63EB}" type="parTrans" cxnId="{F2F0ABDD-F00A-BB43-BE49-75A5A169133E}">
      <dgm:prSet/>
      <dgm:spPr/>
      <dgm:t>
        <a:bodyPr/>
        <a:lstStyle/>
        <a:p>
          <a:endParaRPr lang="en-US"/>
        </a:p>
      </dgm:t>
    </dgm:pt>
    <dgm:pt modelId="{7ACA8265-16D0-FD4A-B6B4-D7D76466FE37}" type="sibTrans" cxnId="{F2F0ABDD-F00A-BB43-BE49-75A5A169133E}">
      <dgm:prSet/>
      <dgm:spPr/>
      <dgm:t>
        <a:bodyPr/>
        <a:lstStyle/>
        <a:p>
          <a:endParaRPr lang="en-US"/>
        </a:p>
      </dgm:t>
    </dgm:pt>
    <dgm:pt modelId="{119CF65A-42F1-8842-8728-5FAA4E830BD5}">
      <dgm:prSet phldrT="[Text]"/>
      <dgm:spPr/>
      <dgm:t>
        <a:bodyPr/>
        <a:lstStyle/>
        <a:p>
          <a:r>
            <a:rPr lang="en-US" dirty="0"/>
            <a:t>Linear Regression</a:t>
          </a:r>
        </a:p>
      </dgm:t>
    </dgm:pt>
    <dgm:pt modelId="{054D36E7-EE25-3B40-8602-DD90A63FD779}" type="parTrans" cxnId="{A91289E9-26DC-1847-AB02-A1B30C1B9A78}">
      <dgm:prSet/>
      <dgm:spPr/>
      <dgm:t>
        <a:bodyPr/>
        <a:lstStyle/>
        <a:p>
          <a:endParaRPr lang="en-US"/>
        </a:p>
      </dgm:t>
    </dgm:pt>
    <dgm:pt modelId="{FEBB3A90-C9FC-F542-9746-84C32DD1E00B}" type="sibTrans" cxnId="{A91289E9-26DC-1847-AB02-A1B30C1B9A78}">
      <dgm:prSet/>
      <dgm:spPr/>
      <dgm:t>
        <a:bodyPr/>
        <a:lstStyle/>
        <a:p>
          <a:endParaRPr lang="en-US"/>
        </a:p>
      </dgm:t>
    </dgm:pt>
    <dgm:pt modelId="{97869C94-09A7-6E43-BB2A-A097464B7D55}">
      <dgm:prSet phldrT="[Text]"/>
      <dgm:spPr/>
      <dgm:t>
        <a:bodyPr/>
        <a:lstStyle/>
        <a:p>
          <a:r>
            <a:rPr lang="en-US" dirty="0"/>
            <a:t>We expect that sweetness will increase with consumer preference</a:t>
          </a:r>
        </a:p>
      </dgm:t>
    </dgm:pt>
    <dgm:pt modelId="{2E26B70A-41E6-1646-8289-1BFDC300A49B}" type="sibTrans" cxnId="{4A31690A-DD20-0443-BEB3-E19173808B9E}">
      <dgm:prSet/>
      <dgm:spPr/>
      <dgm:t>
        <a:bodyPr/>
        <a:lstStyle/>
        <a:p>
          <a:endParaRPr lang="en-US"/>
        </a:p>
      </dgm:t>
    </dgm:pt>
    <dgm:pt modelId="{B48298CF-1DC5-E545-947D-BBB164181AF1}" type="parTrans" cxnId="{4A31690A-DD20-0443-BEB3-E19173808B9E}">
      <dgm:prSet/>
      <dgm:spPr/>
      <dgm:t>
        <a:bodyPr/>
        <a:lstStyle/>
        <a:p>
          <a:endParaRPr lang="en-US"/>
        </a:p>
      </dgm:t>
    </dgm:pt>
    <dgm:pt modelId="{A7DE97C2-9256-4A47-98BD-6DED4287123D}">
      <dgm:prSet phldrT="[Text]"/>
      <dgm:spPr/>
      <dgm:t>
        <a:bodyPr/>
        <a:lstStyle/>
        <a:p>
          <a:r>
            <a:rPr lang="en-US" b="1" dirty="0"/>
            <a:t>[MHO] is greater in modern varieties compared to wild.</a:t>
          </a:r>
        </a:p>
        <a:p>
          <a:r>
            <a:rPr lang="en-US" b="1" dirty="0"/>
            <a:t> </a:t>
          </a:r>
        </a:p>
      </dgm:t>
    </dgm:pt>
    <dgm:pt modelId="{DB5A7B98-CB81-D944-BE26-775B0BFAB991}" type="parTrans" cxnId="{CE03F501-B5C0-7545-AF06-EB4E1D84E0D6}">
      <dgm:prSet/>
      <dgm:spPr/>
      <dgm:t>
        <a:bodyPr/>
        <a:lstStyle/>
        <a:p>
          <a:endParaRPr lang="en-US"/>
        </a:p>
      </dgm:t>
    </dgm:pt>
    <dgm:pt modelId="{E41515D9-1DAE-ED42-A9EC-5D722525FEB3}" type="sibTrans" cxnId="{CE03F501-B5C0-7545-AF06-EB4E1D84E0D6}">
      <dgm:prSet/>
      <dgm:spPr/>
      <dgm:t>
        <a:bodyPr/>
        <a:lstStyle/>
        <a:p>
          <a:endParaRPr lang="en-US"/>
        </a:p>
      </dgm:t>
    </dgm:pt>
    <dgm:pt modelId="{FACFA603-935E-534E-83C4-8DDEE5C5CA05}">
      <dgm:prSet phldrT="[Text]"/>
      <dgm:spPr/>
      <dgm:t>
        <a:bodyPr/>
        <a:lstStyle/>
        <a:p>
          <a:endParaRPr lang="en-US" dirty="0"/>
        </a:p>
      </dgm:t>
    </dgm:pt>
    <dgm:pt modelId="{F4515ED1-7B60-CD40-B2E3-6C9E23C4B548}" type="parTrans" cxnId="{F23880F8-B379-754D-B624-8323EB446435}">
      <dgm:prSet/>
      <dgm:spPr/>
      <dgm:t>
        <a:bodyPr/>
        <a:lstStyle/>
        <a:p>
          <a:endParaRPr lang="en-US"/>
        </a:p>
      </dgm:t>
    </dgm:pt>
    <dgm:pt modelId="{598C20A5-5CD2-9446-9D65-151857A3B269}" type="sibTrans" cxnId="{F23880F8-B379-754D-B624-8323EB446435}">
      <dgm:prSet/>
      <dgm:spPr/>
      <dgm:t>
        <a:bodyPr/>
        <a:lstStyle/>
        <a:p>
          <a:endParaRPr lang="en-US"/>
        </a:p>
      </dgm:t>
    </dgm:pt>
    <dgm:pt modelId="{496C2BBF-AF45-9F4F-AD01-44B67F14922C}">
      <dgm:prSet phldrT="[Text]"/>
      <dgm:spPr/>
      <dgm:t>
        <a:bodyPr/>
        <a:lstStyle/>
        <a:p>
          <a:r>
            <a:rPr lang="en-US" b="1" dirty="0"/>
            <a:t>Sweetness significantly contributes consumer preference.</a:t>
          </a:r>
        </a:p>
      </dgm:t>
    </dgm:pt>
    <dgm:pt modelId="{76EA0EDF-390F-5441-96D6-1F6C2537F85C}" type="parTrans" cxnId="{6B30CE73-2B90-614B-8EC9-26A51A8EBC83}">
      <dgm:prSet/>
      <dgm:spPr/>
      <dgm:t>
        <a:bodyPr/>
        <a:lstStyle/>
        <a:p>
          <a:endParaRPr lang="en-US"/>
        </a:p>
      </dgm:t>
    </dgm:pt>
    <dgm:pt modelId="{B748F78F-C63D-9B46-A763-CF607C48644C}" type="sibTrans" cxnId="{6B30CE73-2B90-614B-8EC9-26A51A8EBC83}">
      <dgm:prSet/>
      <dgm:spPr/>
      <dgm:t>
        <a:bodyPr/>
        <a:lstStyle/>
        <a:p>
          <a:endParaRPr lang="en-US"/>
        </a:p>
      </dgm:t>
    </dgm:pt>
    <dgm:pt modelId="{5E94001A-6A9D-9245-A681-B0493774B6EA}">
      <dgm:prSet phldrT="[Text]"/>
      <dgm:spPr/>
      <dgm:t>
        <a:bodyPr/>
        <a:lstStyle/>
        <a:p>
          <a:endParaRPr lang="en-US" dirty="0"/>
        </a:p>
      </dgm:t>
    </dgm:pt>
    <dgm:pt modelId="{A75E6007-F09D-FB49-A28D-11B4EF704CC2}" type="parTrans" cxnId="{FC5C3C86-9F77-9445-AB60-AECE7AAC8686}">
      <dgm:prSet/>
      <dgm:spPr/>
      <dgm:t>
        <a:bodyPr/>
        <a:lstStyle/>
        <a:p>
          <a:endParaRPr lang="en-US"/>
        </a:p>
      </dgm:t>
    </dgm:pt>
    <dgm:pt modelId="{89D04705-6A28-5647-92DF-AAE89EE1C9BE}" type="sibTrans" cxnId="{FC5C3C86-9F77-9445-AB60-AECE7AAC8686}">
      <dgm:prSet/>
      <dgm:spPr/>
      <dgm:t>
        <a:bodyPr/>
        <a:lstStyle/>
        <a:p>
          <a:endParaRPr lang="en-US"/>
        </a:p>
      </dgm:t>
    </dgm:pt>
    <dgm:pt modelId="{3FA7B79B-6258-8141-80B5-5ABBA457208B}" type="pres">
      <dgm:prSet presAssocID="{1AAE2DBC-573E-F04B-8B21-E6EE0E4F7D0A}" presName="Name0" presStyleCnt="0">
        <dgm:presLayoutVars>
          <dgm:dir/>
          <dgm:animLvl val="lvl"/>
          <dgm:resizeHandles val="exact"/>
        </dgm:presLayoutVars>
      </dgm:prSet>
      <dgm:spPr/>
    </dgm:pt>
    <dgm:pt modelId="{D1DFAD6B-7E52-0041-A552-021C824422E5}" type="pres">
      <dgm:prSet presAssocID="{486E6F53-6125-8449-8326-9EC21BD30DEE}" presName="composite" presStyleCnt="0"/>
      <dgm:spPr/>
    </dgm:pt>
    <dgm:pt modelId="{DB2E5F96-E9F4-724A-ABF2-BA04DFCEE308}" type="pres">
      <dgm:prSet presAssocID="{486E6F53-6125-8449-8326-9EC21BD30DEE}" presName="parTx" presStyleLbl="alignNode1" presStyleIdx="0" presStyleCnt="3">
        <dgm:presLayoutVars>
          <dgm:chMax val="0"/>
          <dgm:chPref val="0"/>
        </dgm:presLayoutVars>
      </dgm:prSet>
      <dgm:spPr/>
    </dgm:pt>
    <dgm:pt modelId="{C33250EA-030F-F742-88FA-0CA2F29D1EB1}" type="pres">
      <dgm:prSet presAssocID="{486E6F53-6125-8449-8326-9EC21BD30DEE}" presName="desTx" presStyleLbl="alignAccFollowNode1" presStyleIdx="0" presStyleCnt="3">
        <dgm:presLayoutVars/>
      </dgm:prSet>
      <dgm:spPr/>
    </dgm:pt>
    <dgm:pt modelId="{0F75FC7F-40A9-3143-845B-BF6AAC2B14D2}" type="pres">
      <dgm:prSet presAssocID="{5EFB3CF7-784A-AC46-B73E-1CCC6383F79A}" presName="space" presStyleCnt="0"/>
      <dgm:spPr/>
    </dgm:pt>
    <dgm:pt modelId="{3A4B2435-0A8B-FD47-A56D-B0E1CDD48E6F}" type="pres">
      <dgm:prSet presAssocID="{7AC1928F-2A97-F042-A719-8D3E9FCD5AAB}" presName="composite" presStyleCnt="0"/>
      <dgm:spPr/>
    </dgm:pt>
    <dgm:pt modelId="{D64FB561-CBFB-9546-A3CC-A3471A935339}" type="pres">
      <dgm:prSet presAssocID="{7AC1928F-2A97-F042-A719-8D3E9FCD5AAB}" presName="parTx" presStyleLbl="alignNode1" presStyleIdx="1" presStyleCnt="3">
        <dgm:presLayoutVars>
          <dgm:chMax val="0"/>
          <dgm:chPref val="0"/>
        </dgm:presLayoutVars>
      </dgm:prSet>
      <dgm:spPr/>
    </dgm:pt>
    <dgm:pt modelId="{885C1255-F67D-1046-8FCE-82E79BC40ECA}" type="pres">
      <dgm:prSet presAssocID="{7AC1928F-2A97-F042-A719-8D3E9FCD5AAB}" presName="desTx" presStyleLbl="alignAccFollowNode1" presStyleIdx="1" presStyleCnt="3">
        <dgm:presLayoutVars/>
      </dgm:prSet>
      <dgm:spPr/>
    </dgm:pt>
    <dgm:pt modelId="{C92F8585-8102-E84C-AA56-B6313F788625}" type="pres">
      <dgm:prSet presAssocID="{B896A41D-A48C-FE4A-9D3A-0AC4EE496911}" presName="space" presStyleCnt="0"/>
      <dgm:spPr/>
    </dgm:pt>
    <dgm:pt modelId="{4B2B3DFC-CEE8-DA48-A4F3-E3EDC4EABED3}" type="pres">
      <dgm:prSet presAssocID="{119CF65A-42F1-8842-8728-5FAA4E830BD5}" presName="composite" presStyleCnt="0"/>
      <dgm:spPr/>
    </dgm:pt>
    <dgm:pt modelId="{2BC5E55A-1E41-4046-8B54-5AD4D58E8548}" type="pres">
      <dgm:prSet presAssocID="{119CF65A-42F1-8842-8728-5FAA4E830BD5}" presName="parTx" presStyleLbl="alignNode1" presStyleIdx="2" presStyleCnt="3">
        <dgm:presLayoutVars>
          <dgm:chMax val="0"/>
          <dgm:chPref val="0"/>
        </dgm:presLayoutVars>
      </dgm:prSet>
      <dgm:spPr/>
    </dgm:pt>
    <dgm:pt modelId="{B2FE10B0-1B31-DB4B-AE9E-537F7B50772C}" type="pres">
      <dgm:prSet presAssocID="{119CF65A-42F1-8842-8728-5FAA4E830BD5}" presName="desTx" presStyleLbl="alignAccFollowNode1" presStyleIdx="2" presStyleCnt="3">
        <dgm:presLayoutVars/>
      </dgm:prSet>
      <dgm:spPr/>
    </dgm:pt>
  </dgm:ptLst>
  <dgm:cxnLst>
    <dgm:cxn modelId="{CE03F501-B5C0-7545-AF06-EB4E1D84E0D6}" srcId="{7AC1928F-2A97-F042-A719-8D3E9FCD5AAB}" destId="{A7DE97C2-9256-4A47-98BD-6DED4287123D}" srcOrd="2" destOrd="0" parTransId="{DB5A7B98-CB81-D944-BE26-775B0BFAB991}" sibTransId="{E41515D9-1DAE-ED42-A9EC-5D722525FEB3}"/>
    <dgm:cxn modelId="{A4833209-DC9D-5242-BE0D-335CFA208BB4}" type="presOf" srcId="{04B4453B-8D58-7A4D-A383-41D70A6A16DC}" destId="{885C1255-F67D-1046-8FCE-82E79BC40ECA}" srcOrd="0" destOrd="0" presId="urn:microsoft.com/office/officeart/2016/7/layout/ChevronBlockProcess"/>
    <dgm:cxn modelId="{4A31690A-DD20-0443-BEB3-E19173808B9E}" srcId="{119CF65A-42F1-8842-8728-5FAA4E830BD5}" destId="{97869C94-09A7-6E43-BB2A-A097464B7D55}" srcOrd="0" destOrd="0" parTransId="{B48298CF-1DC5-E545-947D-BBB164181AF1}" sibTransId="{2E26B70A-41E6-1646-8289-1BFDC300A49B}"/>
    <dgm:cxn modelId="{F474EA13-620B-8C41-A3B7-CC8B78A5A3AA}" type="presOf" srcId="{5E94001A-6A9D-9245-A681-B0493774B6EA}" destId="{B2FE10B0-1B31-DB4B-AE9E-537F7B50772C}" srcOrd="0" destOrd="1" presId="urn:microsoft.com/office/officeart/2016/7/layout/ChevronBlockProcess"/>
    <dgm:cxn modelId="{C17F3C1D-8DC0-0647-8F33-FB176CDD48A9}" srcId="{486E6F53-6125-8449-8326-9EC21BD30DEE}" destId="{DB703DE8-2DEC-424C-86C8-2C107F32224C}" srcOrd="0" destOrd="0" parTransId="{B358552A-996F-494C-B14A-F04F700570AF}" sibTransId="{055D00DE-18C7-D04B-99B7-188CBD790ABB}"/>
    <dgm:cxn modelId="{56D64A23-CEA6-AB41-8523-5413E9AE5DA4}" type="presOf" srcId="{486E6F53-6125-8449-8326-9EC21BD30DEE}" destId="{DB2E5F96-E9F4-724A-ABF2-BA04DFCEE308}" srcOrd="0" destOrd="0" presId="urn:microsoft.com/office/officeart/2016/7/layout/ChevronBlockProcess"/>
    <dgm:cxn modelId="{F7784753-7C78-0543-89E8-9BB52CA4C1CD}" type="presOf" srcId="{119CF65A-42F1-8842-8728-5FAA4E830BD5}" destId="{2BC5E55A-1E41-4046-8B54-5AD4D58E8548}" srcOrd="0" destOrd="0" presId="urn:microsoft.com/office/officeart/2016/7/layout/ChevronBlockProcess"/>
    <dgm:cxn modelId="{8A7AB467-73AA-2F4A-ACD8-DB6F28D61F91}" type="presOf" srcId="{DB703DE8-2DEC-424C-86C8-2C107F32224C}" destId="{C33250EA-030F-F742-88FA-0CA2F29D1EB1}" srcOrd="0" destOrd="0" presId="urn:microsoft.com/office/officeart/2016/7/layout/ChevronBlockProcess"/>
    <dgm:cxn modelId="{6B30CE73-2B90-614B-8EC9-26A51A8EBC83}" srcId="{119CF65A-42F1-8842-8728-5FAA4E830BD5}" destId="{496C2BBF-AF45-9F4F-AD01-44B67F14922C}" srcOrd="2" destOrd="0" parTransId="{76EA0EDF-390F-5441-96D6-1F6C2537F85C}" sibTransId="{B748F78F-C63D-9B46-A763-CF607C48644C}"/>
    <dgm:cxn modelId="{A3C4D477-0CF8-8944-AA98-A147A2C797FC}" type="presOf" srcId="{496C2BBF-AF45-9F4F-AD01-44B67F14922C}" destId="{B2FE10B0-1B31-DB4B-AE9E-537F7B50772C}" srcOrd="0" destOrd="2" presId="urn:microsoft.com/office/officeart/2016/7/layout/ChevronBlockProcess"/>
    <dgm:cxn modelId="{A2A5BB7D-D3EF-6045-AC39-15A091F6ACF4}" type="presOf" srcId="{FACFA603-935E-534E-83C4-8DDEE5C5CA05}" destId="{885C1255-F67D-1046-8FCE-82E79BC40ECA}" srcOrd="0" destOrd="1" presId="urn:microsoft.com/office/officeart/2016/7/layout/ChevronBlockProcess"/>
    <dgm:cxn modelId="{FC5C3C86-9F77-9445-AB60-AECE7AAC8686}" srcId="{119CF65A-42F1-8842-8728-5FAA4E830BD5}" destId="{5E94001A-6A9D-9245-A681-B0493774B6EA}" srcOrd="1" destOrd="0" parTransId="{A75E6007-F09D-FB49-A28D-11B4EF704CC2}" sibTransId="{89D04705-6A28-5647-92DF-AAE89EE1C9BE}"/>
    <dgm:cxn modelId="{2FA7A886-4D4F-944B-9820-3990319B12C8}" type="presOf" srcId="{97869C94-09A7-6E43-BB2A-A097464B7D55}" destId="{B2FE10B0-1B31-DB4B-AE9E-537F7B50772C}" srcOrd="0" destOrd="0" presId="urn:microsoft.com/office/officeart/2016/7/layout/ChevronBlockProcess"/>
    <dgm:cxn modelId="{EB291E9F-E4A3-0045-8918-D5AD09F8C0F0}" srcId="{1AAE2DBC-573E-F04B-8B21-E6EE0E4F7D0A}" destId="{7AC1928F-2A97-F042-A719-8D3E9FCD5AAB}" srcOrd="1" destOrd="0" parTransId="{59BEEC82-AD22-AC48-99AB-7940B1769630}" sibTransId="{B896A41D-A48C-FE4A-9D3A-0AC4EE496911}"/>
    <dgm:cxn modelId="{C4D6FEA3-A1CC-0049-B3DA-EDE834F58A84}" type="presOf" srcId="{1AAE2DBC-573E-F04B-8B21-E6EE0E4F7D0A}" destId="{3FA7B79B-6258-8141-80B5-5ABBA457208B}" srcOrd="0" destOrd="0" presId="urn:microsoft.com/office/officeart/2016/7/layout/ChevronBlockProcess"/>
    <dgm:cxn modelId="{2A1DE1B8-5BD8-F840-A23C-F7DF1EF6D4F5}" srcId="{1AAE2DBC-573E-F04B-8B21-E6EE0E4F7D0A}" destId="{486E6F53-6125-8449-8326-9EC21BD30DEE}" srcOrd="0" destOrd="0" parTransId="{3DA7BD1F-D78F-BE47-878E-8BBE9A0DA205}" sibTransId="{5EFB3CF7-784A-AC46-B73E-1CCC6383F79A}"/>
    <dgm:cxn modelId="{F2F0ABDD-F00A-BB43-BE49-75A5A169133E}" srcId="{7AC1928F-2A97-F042-A719-8D3E9FCD5AAB}" destId="{04B4453B-8D58-7A4D-A383-41D70A6A16DC}" srcOrd="0" destOrd="0" parTransId="{97A1FD88-9CC2-7643-A2EB-31DF276D63EB}" sibTransId="{7ACA8265-16D0-FD4A-B6B4-D7D76466FE37}"/>
    <dgm:cxn modelId="{ED321FE5-D844-6F4C-B6C0-B3DBEEF3C925}" type="presOf" srcId="{A7DE97C2-9256-4A47-98BD-6DED4287123D}" destId="{885C1255-F67D-1046-8FCE-82E79BC40ECA}" srcOrd="0" destOrd="2" presId="urn:microsoft.com/office/officeart/2016/7/layout/ChevronBlockProcess"/>
    <dgm:cxn modelId="{A91289E9-26DC-1847-AB02-A1B30C1B9A78}" srcId="{1AAE2DBC-573E-F04B-8B21-E6EE0E4F7D0A}" destId="{119CF65A-42F1-8842-8728-5FAA4E830BD5}" srcOrd="2" destOrd="0" parTransId="{054D36E7-EE25-3B40-8602-DD90A63FD779}" sibTransId="{FEBB3A90-C9FC-F542-9746-84C32DD1E00B}"/>
    <dgm:cxn modelId="{F23880F8-B379-754D-B624-8323EB446435}" srcId="{7AC1928F-2A97-F042-A719-8D3E9FCD5AAB}" destId="{FACFA603-935E-534E-83C4-8DDEE5C5CA05}" srcOrd="1" destOrd="0" parTransId="{F4515ED1-7B60-CD40-B2E3-6C9E23C4B548}" sibTransId="{598C20A5-5CD2-9446-9D65-151857A3B269}"/>
    <dgm:cxn modelId="{6A242CFF-6CE0-2046-988F-9E6D36620E73}" type="presOf" srcId="{7AC1928F-2A97-F042-A719-8D3E9FCD5AAB}" destId="{D64FB561-CBFB-9546-A3CC-A3471A935339}" srcOrd="0" destOrd="0" presId="urn:microsoft.com/office/officeart/2016/7/layout/ChevronBlockProcess"/>
    <dgm:cxn modelId="{2F85CFC7-05BC-0143-8D1B-1C77C0025D65}" type="presParOf" srcId="{3FA7B79B-6258-8141-80B5-5ABBA457208B}" destId="{D1DFAD6B-7E52-0041-A552-021C824422E5}" srcOrd="0" destOrd="0" presId="urn:microsoft.com/office/officeart/2016/7/layout/ChevronBlockProcess"/>
    <dgm:cxn modelId="{987730B4-4603-6945-A1B0-6FD23FB11A1B}" type="presParOf" srcId="{D1DFAD6B-7E52-0041-A552-021C824422E5}" destId="{DB2E5F96-E9F4-724A-ABF2-BA04DFCEE308}" srcOrd="0" destOrd="0" presId="urn:microsoft.com/office/officeart/2016/7/layout/ChevronBlockProcess"/>
    <dgm:cxn modelId="{F9EC86B6-DE7F-F641-8A88-0FFDCF02AE16}" type="presParOf" srcId="{D1DFAD6B-7E52-0041-A552-021C824422E5}" destId="{C33250EA-030F-F742-88FA-0CA2F29D1EB1}" srcOrd="1" destOrd="0" presId="urn:microsoft.com/office/officeart/2016/7/layout/ChevronBlockProcess"/>
    <dgm:cxn modelId="{038F25D2-7308-C742-9665-D5C58EDB818A}" type="presParOf" srcId="{3FA7B79B-6258-8141-80B5-5ABBA457208B}" destId="{0F75FC7F-40A9-3143-845B-BF6AAC2B14D2}" srcOrd="1" destOrd="0" presId="urn:microsoft.com/office/officeart/2016/7/layout/ChevronBlockProcess"/>
    <dgm:cxn modelId="{2E6A14B9-B0C4-644F-9840-733D1E77A699}" type="presParOf" srcId="{3FA7B79B-6258-8141-80B5-5ABBA457208B}" destId="{3A4B2435-0A8B-FD47-A56D-B0E1CDD48E6F}" srcOrd="2" destOrd="0" presId="urn:microsoft.com/office/officeart/2016/7/layout/ChevronBlockProcess"/>
    <dgm:cxn modelId="{1FC6719B-1C23-E246-ABEB-E9363BCB1F0D}" type="presParOf" srcId="{3A4B2435-0A8B-FD47-A56D-B0E1CDD48E6F}" destId="{D64FB561-CBFB-9546-A3CC-A3471A935339}" srcOrd="0" destOrd="0" presId="urn:microsoft.com/office/officeart/2016/7/layout/ChevronBlockProcess"/>
    <dgm:cxn modelId="{6EAEF712-8EC4-6F4D-8586-64281BE0E3BB}" type="presParOf" srcId="{3A4B2435-0A8B-FD47-A56D-B0E1CDD48E6F}" destId="{885C1255-F67D-1046-8FCE-82E79BC40ECA}" srcOrd="1" destOrd="0" presId="urn:microsoft.com/office/officeart/2016/7/layout/ChevronBlockProcess"/>
    <dgm:cxn modelId="{09D022ED-C06B-9B4F-A854-48E95BC1BF2B}" type="presParOf" srcId="{3FA7B79B-6258-8141-80B5-5ABBA457208B}" destId="{C92F8585-8102-E84C-AA56-B6313F788625}" srcOrd="3" destOrd="0" presId="urn:microsoft.com/office/officeart/2016/7/layout/ChevronBlockProcess"/>
    <dgm:cxn modelId="{11BA9CB9-7E98-0A49-8D99-EE1AC6372C41}" type="presParOf" srcId="{3FA7B79B-6258-8141-80B5-5ABBA457208B}" destId="{4B2B3DFC-CEE8-DA48-A4F3-E3EDC4EABED3}" srcOrd="4" destOrd="0" presId="urn:microsoft.com/office/officeart/2016/7/layout/ChevronBlockProcess"/>
    <dgm:cxn modelId="{C5929717-BE19-D54E-A33A-727CC4253AFB}" type="presParOf" srcId="{4B2B3DFC-CEE8-DA48-A4F3-E3EDC4EABED3}" destId="{2BC5E55A-1E41-4046-8B54-5AD4D58E8548}" srcOrd="0" destOrd="0" presId="urn:microsoft.com/office/officeart/2016/7/layout/ChevronBlockProcess"/>
    <dgm:cxn modelId="{8A6B80B8-E6EF-894D-B963-30BA8F2D22D1}" type="presParOf" srcId="{4B2B3DFC-CEE8-DA48-A4F3-E3EDC4EABED3}" destId="{B2FE10B0-1B31-DB4B-AE9E-537F7B50772C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886267-5BBF-446E-BAE7-3795E45479F5}">
      <dsp:nvSpPr>
        <dsp:cNvPr id="0" name=""/>
        <dsp:cNvSpPr/>
      </dsp:nvSpPr>
      <dsp:spPr>
        <a:xfrm>
          <a:off x="460250" y="230190"/>
          <a:ext cx="2804891" cy="248363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3C8C4-27CD-47A2-9276-669155BDA962}">
      <dsp:nvSpPr>
        <dsp:cNvPr id="0" name=""/>
        <dsp:cNvSpPr/>
      </dsp:nvSpPr>
      <dsp:spPr>
        <a:xfrm>
          <a:off x="399681" y="3248363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Wild varieties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Undomesticated , relatives of the modern tomato (</a:t>
          </a:r>
          <a:r>
            <a:rPr lang="en-US" sz="1300" i="1" kern="1200" dirty="0"/>
            <a:t>Solanum </a:t>
          </a:r>
          <a:r>
            <a:rPr lang="en-US" sz="1300" i="1" kern="1200" dirty="0" err="1"/>
            <a:t>pimpinellifolium</a:t>
          </a:r>
          <a:r>
            <a:rPr lang="en-US" sz="1300" i="1" kern="1200" dirty="0"/>
            <a:t>)</a:t>
          </a:r>
          <a:endParaRPr lang="en-US" sz="1300" kern="1200" dirty="0"/>
        </a:p>
      </dsp:txBody>
      <dsp:txXfrm>
        <a:off x="399681" y="3248363"/>
        <a:ext cx="2889450" cy="720000"/>
      </dsp:txXfrm>
    </dsp:sp>
    <dsp:sp modelId="{E59E3F52-4184-4E00-89AC-24BEB0FD1788}">
      <dsp:nvSpPr>
        <dsp:cNvPr id="0" name=""/>
        <dsp:cNvSpPr/>
      </dsp:nvSpPr>
      <dsp:spPr>
        <a:xfrm>
          <a:off x="3852675" y="230193"/>
          <a:ext cx="2807206" cy="2487161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CCF0A-CF92-414B-A0D7-B116F1C14682}">
      <dsp:nvSpPr>
        <dsp:cNvPr id="0" name=""/>
        <dsp:cNvSpPr/>
      </dsp:nvSpPr>
      <dsp:spPr>
        <a:xfrm>
          <a:off x="3811543" y="3291731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Heirloom varieties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Domesticated, but have not undergone intensive selection for industrial traits </a:t>
          </a:r>
        </a:p>
      </dsp:txBody>
      <dsp:txXfrm>
        <a:off x="3811543" y="3291731"/>
        <a:ext cx="2889450" cy="720000"/>
      </dsp:txXfrm>
    </dsp:sp>
    <dsp:sp modelId="{5D08BF6E-0128-439D-ADD8-06A8A8F90A44}">
      <dsp:nvSpPr>
        <dsp:cNvPr id="0" name=""/>
        <dsp:cNvSpPr/>
      </dsp:nvSpPr>
      <dsp:spPr>
        <a:xfrm>
          <a:off x="7249300" y="302825"/>
          <a:ext cx="2807206" cy="2487161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9000" r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A634B-D0EA-4FE7-B407-3B7B16138D39}">
      <dsp:nvSpPr>
        <dsp:cNvPr id="0" name=""/>
        <dsp:cNvSpPr/>
      </dsp:nvSpPr>
      <dsp:spPr>
        <a:xfrm>
          <a:off x="7208178" y="3291731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Modern varieties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domesticated, undergone strong selection for crop improvement</a:t>
          </a:r>
        </a:p>
      </dsp:txBody>
      <dsp:txXfrm>
        <a:off x="7208178" y="3291731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F7DBF-DFB7-447A-99FC-6DAD1606408B}">
      <dsp:nvSpPr>
        <dsp:cNvPr id="0" name=""/>
        <dsp:cNvSpPr/>
      </dsp:nvSpPr>
      <dsp:spPr>
        <a:xfrm>
          <a:off x="1183335" y="25079"/>
          <a:ext cx="1509048" cy="14505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75FCD7-B533-46FF-91DB-50B2BD842D29}">
      <dsp:nvSpPr>
        <dsp:cNvPr id="0" name=""/>
        <dsp:cNvSpPr/>
      </dsp:nvSpPr>
      <dsp:spPr>
        <a:xfrm>
          <a:off x="568971" y="1630218"/>
          <a:ext cx="4311566" cy="621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Diversity Panel</a:t>
          </a:r>
        </a:p>
      </dsp:txBody>
      <dsp:txXfrm>
        <a:off x="568971" y="1630218"/>
        <a:ext cx="4311566" cy="621660"/>
      </dsp:txXfrm>
    </dsp:sp>
    <dsp:sp modelId="{388BCED1-3B95-41B2-BAC3-D4C9EA5A2F15}">
      <dsp:nvSpPr>
        <dsp:cNvPr id="0" name=""/>
        <dsp:cNvSpPr/>
      </dsp:nvSpPr>
      <dsp:spPr>
        <a:xfrm>
          <a:off x="568971" y="2335449"/>
          <a:ext cx="4311566" cy="2015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398 varieties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51 modern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54 wild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243 heirloom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Metabolite data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volatile, acids, sugars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Data was log3 transformed</a:t>
          </a:r>
        </a:p>
      </dsp:txBody>
      <dsp:txXfrm>
        <a:off x="568971" y="2335449"/>
        <a:ext cx="4311566" cy="2015888"/>
      </dsp:txXfrm>
    </dsp:sp>
    <dsp:sp modelId="{79942C39-597B-49C0-8899-60B6236F2A7C}">
      <dsp:nvSpPr>
        <dsp:cNvPr id="0" name=""/>
        <dsp:cNvSpPr/>
      </dsp:nvSpPr>
      <dsp:spPr>
        <a:xfrm>
          <a:off x="6620893" y="102437"/>
          <a:ext cx="1509048" cy="14505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52428-CB9F-4D0F-B282-56F960BC0B2A}">
      <dsp:nvSpPr>
        <dsp:cNvPr id="0" name=""/>
        <dsp:cNvSpPr/>
      </dsp:nvSpPr>
      <dsp:spPr>
        <a:xfrm>
          <a:off x="5635062" y="1630218"/>
          <a:ext cx="4311566" cy="621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Consumer Panel</a:t>
          </a:r>
        </a:p>
      </dsp:txBody>
      <dsp:txXfrm>
        <a:off x="5635062" y="1630218"/>
        <a:ext cx="4311566" cy="621660"/>
      </dsp:txXfrm>
    </dsp:sp>
    <dsp:sp modelId="{41A243AF-497A-4F71-BE3B-47C0A3EF8815}">
      <dsp:nvSpPr>
        <dsp:cNvPr id="0" name=""/>
        <dsp:cNvSpPr/>
      </dsp:nvSpPr>
      <dsp:spPr>
        <a:xfrm>
          <a:off x="5635062" y="2335449"/>
          <a:ext cx="4311566" cy="2015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90 varieties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9 modern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3 wild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41 heirloom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Scored data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Consumer preference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Sensory attributes (textures, sweetness, etc..)</a:t>
          </a:r>
        </a:p>
      </dsp:txBody>
      <dsp:txXfrm>
        <a:off x="5635062" y="2335449"/>
        <a:ext cx="4311566" cy="20158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E5F96-E9F4-724A-ABF2-BA04DFCEE308}">
      <dsp:nvSpPr>
        <dsp:cNvPr id="0" name=""/>
        <dsp:cNvSpPr/>
      </dsp:nvSpPr>
      <dsp:spPr>
        <a:xfrm>
          <a:off x="6330" y="765490"/>
          <a:ext cx="2505291" cy="751587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800" tIns="92800" rIns="92800" bIns="92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ANOVA</a:t>
          </a:r>
        </a:p>
      </dsp:txBody>
      <dsp:txXfrm>
        <a:off x="231806" y="765490"/>
        <a:ext cx="2054339" cy="751587"/>
      </dsp:txXfrm>
    </dsp:sp>
    <dsp:sp modelId="{C33250EA-030F-F742-88FA-0CA2F29D1EB1}">
      <dsp:nvSpPr>
        <dsp:cNvPr id="0" name=""/>
        <dsp:cNvSpPr/>
      </dsp:nvSpPr>
      <dsp:spPr>
        <a:xfrm>
          <a:off x="6330" y="1517077"/>
          <a:ext cx="2279814" cy="255241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156" tIns="180156" rIns="180156" bIns="360312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Given that consumers say there is flavor difference between wild, heirloom and modern varieties,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 expect that consumer preference will be statically different across groups. </a:t>
          </a:r>
        </a:p>
      </dsp:txBody>
      <dsp:txXfrm>
        <a:off x="6330" y="1517077"/>
        <a:ext cx="2279814" cy="2552416"/>
      </dsp:txXfrm>
    </dsp:sp>
    <dsp:sp modelId="{D64FB561-CBFB-9546-A3CC-A3471A935339}">
      <dsp:nvSpPr>
        <dsp:cNvPr id="0" name=""/>
        <dsp:cNvSpPr/>
      </dsp:nvSpPr>
      <dsp:spPr>
        <a:xfrm>
          <a:off x="2474387" y="765490"/>
          <a:ext cx="2505291" cy="751587"/>
        </a:xfrm>
        <a:prstGeom prst="chevron">
          <a:avLst>
            <a:gd name="adj" fmla="val 3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800" tIns="92800" rIns="92800" bIns="92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Two Sample Z Test</a:t>
          </a:r>
        </a:p>
      </dsp:txBody>
      <dsp:txXfrm>
        <a:off x="2699863" y="765490"/>
        <a:ext cx="2054339" cy="751587"/>
      </dsp:txXfrm>
    </dsp:sp>
    <dsp:sp modelId="{885C1255-F67D-1046-8FCE-82E79BC40ECA}">
      <dsp:nvSpPr>
        <dsp:cNvPr id="0" name=""/>
        <dsp:cNvSpPr/>
      </dsp:nvSpPr>
      <dsp:spPr>
        <a:xfrm>
          <a:off x="2474387" y="1517077"/>
          <a:ext cx="2279814" cy="255241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156" tIns="180156" rIns="180156" bIns="360312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Given that MHO is found to be associated with flavor and directly related with fruit color,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 expect that modern varieties will have higher [MHO] compared to wild varieties. </a:t>
          </a:r>
        </a:p>
      </dsp:txBody>
      <dsp:txXfrm>
        <a:off x="2474387" y="1517077"/>
        <a:ext cx="2279814" cy="2552416"/>
      </dsp:txXfrm>
    </dsp:sp>
    <dsp:sp modelId="{2BC5E55A-1E41-4046-8B54-5AD4D58E8548}">
      <dsp:nvSpPr>
        <dsp:cNvPr id="0" name=""/>
        <dsp:cNvSpPr/>
      </dsp:nvSpPr>
      <dsp:spPr>
        <a:xfrm>
          <a:off x="4942444" y="765490"/>
          <a:ext cx="2505291" cy="751587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800" tIns="92800" rIns="92800" bIns="92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Linear Regression</a:t>
          </a:r>
        </a:p>
      </dsp:txBody>
      <dsp:txXfrm>
        <a:off x="5167920" y="765490"/>
        <a:ext cx="2054339" cy="751587"/>
      </dsp:txXfrm>
    </dsp:sp>
    <dsp:sp modelId="{B2FE10B0-1B31-DB4B-AE9E-537F7B50772C}">
      <dsp:nvSpPr>
        <dsp:cNvPr id="0" name=""/>
        <dsp:cNvSpPr/>
      </dsp:nvSpPr>
      <dsp:spPr>
        <a:xfrm>
          <a:off x="4942444" y="1517077"/>
          <a:ext cx="2279814" cy="255241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156" tIns="180156" rIns="180156" bIns="360312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Given that sweetness is considered a ‘good’ contributor to fruit flavor,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 expect that sugar content will increase with consumer preference</a:t>
          </a:r>
        </a:p>
      </dsp:txBody>
      <dsp:txXfrm>
        <a:off x="4942444" y="1517077"/>
        <a:ext cx="2279814" cy="25524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E5F96-E9F4-724A-ABF2-BA04DFCEE308}">
      <dsp:nvSpPr>
        <dsp:cNvPr id="0" name=""/>
        <dsp:cNvSpPr/>
      </dsp:nvSpPr>
      <dsp:spPr>
        <a:xfrm>
          <a:off x="8930" y="221369"/>
          <a:ext cx="3534264" cy="1060279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ANOVA</a:t>
          </a:r>
        </a:p>
      </dsp:txBody>
      <dsp:txXfrm>
        <a:off x="327014" y="221369"/>
        <a:ext cx="2898096" cy="1060279"/>
      </dsp:txXfrm>
    </dsp:sp>
    <dsp:sp modelId="{C33250EA-030F-F742-88FA-0CA2F29D1EB1}">
      <dsp:nvSpPr>
        <dsp:cNvPr id="0" name=""/>
        <dsp:cNvSpPr/>
      </dsp:nvSpPr>
      <dsp:spPr>
        <a:xfrm>
          <a:off x="8930" y="1281648"/>
          <a:ext cx="3216180" cy="274989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 expect that consumer preference will be statically different across groups.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There was as significant difference of consumer preference across the three groups.</a:t>
          </a:r>
        </a:p>
      </dsp:txBody>
      <dsp:txXfrm>
        <a:off x="8930" y="1281648"/>
        <a:ext cx="3216180" cy="2749894"/>
      </dsp:txXfrm>
    </dsp:sp>
    <dsp:sp modelId="{D64FB561-CBFB-9546-A3CC-A3471A935339}">
      <dsp:nvSpPr>
        <dsp:cNvPr id="0" name=""/>
        <dsp:cNvSpPr/>
      </dsp:nvSpPr>
      <dsp:spPr>
        <a:xfrm>
          <a:off x="3490667" y="221369"/>
          <a:ext cx="3534264" cy="1060279"/>
        </a:xfrm>
        <a:prstGeom prst="chevron">
          <a:avLst>
            <a:gd name="adj" fmla="val 3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Two Sample Z Test</a:t>
          </a:r>
        </a:p>
      </dsp:txBody>
      <dsp:txXfrm>
        <a:off x="3808751" y="221369"/>
        <a:ext cx="2898096" cy="1060279"/>
      </dsp:txXfrm>
    </dsp:sp>
    <dsp:sp modelId="{885C1255-F67D-1046-8FCE-82E79BC40ECA}">
      <dsp:nvSpPr>
        <dsp:cNvPr id="0" name=""/>
        <dsp:cNvSpPr/>
      </dsp:nvSpPr>
      <dsp:spPr>
        <a:xfrm>
          <a:off x="3490667" y="1281648"/>
          <a:ext cx="3216180" cy="274989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 expect that modern varieties will have higher [MHO] compared to wild varieties.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[MHO] is greater in modern varieties compared to wild.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 </a:t>
          </a:r>
        </a:p>
      </dsp:txBody>
      <dsp:txXfrm>
        <a:off x="3490667" y="1281648"/>
        <a:ext cx="3216180" cy="2749894"/>
      </dsp:txXfrm>
    </dsp:sp>
    <dsp:sp modelId="{2BC5E55A-1E41-4046-8B54-5AD4D58E8548}">
      <dsp:nvSpPr>
        <dsp:cNvPr id="0" name=""/>
        <dsp:cNvSpPr/>
      </dsp:nvSpPr>
      <dsp:spPr>
        <a:xfrm>
          <a:off x="6972405" y="221369"/>
          <a:ext cx="3534264" cy="1060279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Linear Regression</a:t>
          </a:r>
        </a:p>
      </dsp:txBody>
      <dsp:txXfrm>
        <a:off x="7290489" y="221369"/>
        <a:ext cx="2898096" cy="1060279"/>
      </dsp:txXfrm>
    </dsp:sp>
    <dsp:sp modelId="{B2FE10B0-1B31-DB4B-AE9E-537F7B50772C}">
      <dsp:nvSpPr>
        <dsp:cNvPr id="0" name=""/>
        <dsp:cNvSpPr/>
      </dsp:nvSpPr>
      <dsp:spPr>
        <a:xfrm>
          <a:off x="6972405" y="1281648"/>
          <a:ext cx="3216180" cy="274989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 expect that sweetness will increase with consumer preference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Sweetness significantly contributes consumer preference.</a:t>
          </a:r>
        </a:p>
      </dsp:txBody>
      <dsp:txXfrm>
        <a:off x="6972405" y="1281648"/>
        <a:ext cx="3216180" cy="27498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AB01B-2079-F94A-A51E-AA3D69AC6FEE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64B2F-12D7-3348-AA66-78B85F400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68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64B2F-12D7-3348-AA66-78B85F4009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28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Wild varieties</a:t>
            </a:r>
          </a:p>
          <a:p>
            <a:r>
              <a:rPr lang="en-US" dirty="0"/>
              <a:t>Really small, about the size of a blueberry</a:t>
            </a:r>
          </a:p>
          <a:p>
            <a:endParaRPr lang="en-US" dirty="0"/>
          </a:p>
          <a:p>
            <a:r>
              <a:rPr lang="en-US" dirty="0"/>
              <a:t>Heirloom varieties</a:t>
            </a:r>
          </a:p>
          <a:p>
            <a:r>
              <a:rPr lang="en-US" dirty="0"/>
              <a:t>Come in all shapes, sizes, colors</a:t>
            </a:r>
          </a:p>
          <a:p>
            <a:r>
              <a:rPr lang="en-US" dirty="0"/>
              <a:t>Industrial traits* uniformity, color, shape -- any selection they have been under has been specific to the region in which they grow in </a:t>
            </a:r>
          </a:p>
          <a:p>
            <a:r>
              <a:rPr lang="en-US" dirty="0"/>
              <a:t>Also typically grown under organic agricultural practices</a:t>
            </a:r>
          </a:p>
          <a:p>
            <a:endParaRPr lang="en-US" dirty="0"/>
          </a:p>
          <a:p>
            <a:r>
              <a:rPr lang="en-US" dirty="0"/>
              <a:t>Modern varieties </a:t>
            </a:r>
          </a:p>
          <a:p>
            <a:r>
              <a:rPr lang="en-US" dirty="0"/>
              <a:t>Crop improvement – broad term to describe the breeding pipeline for traits appealing to consumers and farmers, uniformity, color, shape, fruit size pest/pathogen resistance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64B2F-12D7-3348-AA66-78B85F4009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70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Flavor is not additive!! Increase and </a:t>
            </a:r>
            <a:r>
              <a:rPr lang="en-US" dirty="0" err="1"/>
              <a:t>decrese</a:t>
            </a:r>
            <a:r>
              <a:rPr lang="en-US" dirty="0"/>
              <a:t> of a particular compound does not necessarily make the flavor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64B2F-12D7-3348-AA66-78B85F4009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03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Disucss</a:t>
            </a:r>
            <a:r>
              <a:rPr lang="en-US" dirty="0"/>
              <a:t> the relationship between MHO and fruit color</a:t>
            </a:r>
          </a:p>
          <a:p>
            <a:endParaRPr lang="en-US" dirty="0"/>
          </a:p>
          <a:p>
            <a:r>
              <a:rPr lang="en-US" dirty="0"/>
              <a:t>Discuss the relationship sugar content and fruit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64B2F-12D7-3348-AA66-78B85F4009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04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(I’ll highlight the significance of a close call)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64B2F-12D7-3348-AA66-78B85F4009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46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B64B2F-12D7-3348-AA66-78B85F4009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1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0F033-7A4E-2048-AC06-4BEAEB6A7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459823-E9D2-9742-B3F0-32A39EC46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15A4B-4C61-3C43-B193-825ABB1B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61474-EF27-FF48-A6F0-0E1B8E2E640C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C2D42-52DE-174B-A77F-94BCE466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09767-44C2-5A4C-8D9B-57A4B2A66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BE1E-8A60-D34F-BFC6-BE0C4AC85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F967-1419-6A45-B816-860DBDA3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B32126-5480-CC40-AA47-46A0548A0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5E56A-F7C5-E741-A144-702DB0DC0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61474-EF27-FF48-A6F0-0E1B8E2E640C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5AB2C-E0AC-C740-A922-4801C4652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1834A-942D-1248-8418-03FCF2EC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BE1E-8A60-D34F-BFC6-BE0C4AC85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81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56614D-5128-7649-9D9D-5CF65A70A2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319DC-6659-C145-979E-514E26E01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29CC7-3D52-B446-B62E-CFABA2E8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61474-EF27-FF48-A6F0-0E1B8E2E640C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73531-A7F8-0F42-AB7F-56A46CC04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FD780-E024-804C-AE19-E5B7DB9D8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BE1E-8A60-D34F-BFC6-BE0C4AC85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82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0011-E9BB-7E47-A7EC-F06ECD64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0C22F-65EF-BB44-90D8-EFFDFF66F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958C0-C2D1-FC4B-B7F3-D588FC93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61474-EF27-FF48-A6F0-0E1B8E2E640C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31198-9E67-B64F-85A6-7DDE8ED4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4E6F0-1A90-6344-B60F-8555D609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BE1E-8A60-D34F-BFC6-BE0C4AC85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6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999D2-20DD-FD42-89BE-2D5BA06FE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FEB17-F61E-334C-8B5C-409F6ECFE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E9B7E-2213-C142-84EB-76422903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61474-EF27-FF48-A6F0-0E1B8E2E640C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751BE-7CB0-9E42-A089-DDAE2763D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24E18-E51F-CF41-8CAB-B993E917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BE1E-8A60-D34F-BFC6-BE0C4AC85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7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A10E-D34A-FE43-8B1B-37C295EA2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8CA22-D30F-9041-A1A5-48BD7BFDE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3EE80-22F3-BF4E-9FC7-5B9FC0396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1A871-F7B7-834C-B8BC-611054074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61474-EF27-FF48-A6F0-0E1B8E2E640C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6430A-54BE-BD45-80D6-D19F3ECC7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55717-54A9-A346-A54E-943E3C49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BE1E-8A60-D34F-BFC6-BE0C4AC85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70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B78B5-8FAE-C941-BF3C-E342E8A66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A96FC-5DED-EB4C-9E62-E27F6CD14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4F1F07-8DA4-ED45-A3F0-8DD080E41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C3CD0-602A-464B-977E-817E98FBC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648D8E-2C23-8A46-B8DD-B34BFCBE50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D07815-2224-1347-B285-90A0B8B6A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61474-EF27-FF48-A6F0-0E1B8E2E640C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9FF58A-3EC4-4C40-AE57-0D8792266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BD6D74-3BDB-5A4D-AE3A-E9C328E9D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BE1E-8A60-D34F-BFC6-BE0C4AC85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59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6FD5-78FF-EC4B-A589-CEF24EBB8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716DA3-8DE0-A440-80A7-C96B13CC3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61474-EF27-FF48-A6F0-0E1B8E2E640C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BD6D21-053E-B347-B266-42D0A204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A55DE3-2F4D-DC41-876A-F429F507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BE1E-8A60-D34F-BFC6-BE0C4AC85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27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C6BCB-25D7-9F42-A06D-4F8202205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61474-EF27-FF48-A6F0-0E1B8E2E640C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F7D932-4055-0C43-BA9B-9CB6AD6C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2DE67-16D5-3642-A7B1-8A6AAC77B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BE1E-8A60-D34F-BFC6-BE0C4AC85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44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0DF85-434F-A846-89A4-CFFCA4EE8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D6CE6-E998-F743-ACBC-C79724C63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2CAA6-1B96-624F-B942-100568F0D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BC1AD-D7B0-6F48-8856-E8CC634BE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61474-EF27-FF48-A6F0-0E1B8E2E640C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8649D-9AEA-0D4E-B390-281ECB221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26A03-97B8-524E-9151-0224E8AA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BE1E-8A60-D34F-BFC6-BE0C4AC85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44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8F154-81C8-5C41-9CCE-F5DEE77A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79F105-B001-7B4B-8EBE-339170AD07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549EE-2081-4B43-9B4E-65870FC13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EF59E-DCEA-5740-8D3A-05DE4DC50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61474-EF27-FF48-A6F0-0E1B8E2E640C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223A7-DBE8-7F40-8E97-D794D6D43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7A38F-A48B-8B42-B9A3-7F24EC48B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BE1E-8A60-D34F-BFC6-BE0C4AC85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4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1D9CC-85D9-1044-9946-4DFD5A506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07411-0EB1-F24F-A1C7-D3A5BFA0D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4211D-5214-9C4A-BE9A-DFC6C366D6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61474-EF27-FF48-A6F0-0E1B8E2E640C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8775B-A44C-E141-8FCA-29AC70449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5326E-C03A-0F4F-9719-5C09A5294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9BE1E-8A60-D34F-BFC6-BE0C4AC85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80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F0EA80-1871-4066-973C-7819EA1798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8254" b="74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BA0CA-43CD-1642-A19E-F34ACF348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en-US" sz="6200" dirty="0"/>
              <a:t>Domestication impact on  </a:t>
            </a:r>
            <a:br>
              <a:rPr lang="en-US" sz="6200" dirty="0"/>
            </a:br>
            <a:r>
              <a:rPr lang="en-US" sz="6200" dirty="0"/>
              <a:t>tomato flavor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1F397-B987-274B-B466-D530F644B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Autofit/>
          </a:bodyPr>
          <a:lstStyle/>
          <a:p>
            <a:r>
              <a:rPr lang="en-US" sz="1600" dirty="0"/>
              <a:t>Group 5</a:t>
            </a:r>
          </a:p>
          <a:p>
            <a:r>
              <a:rPr lang="en-US" sz="1600" dirty="0"/>
              <a:t>Lindsay Shields, Sangeetha </a:t>
            </a:r>
            <a:r>
              <a:rPr lang="en-US" sz="1600" dirty="0" err="1"/>
              <a:t>Vijayam</a:t>
            </a:r>
            <a:r>
              <a:rPr lang="en-US" sz="1600" dirty="0"/>
              <a:t>, and Emmanuel </a:t>
            </a:r>
            <a:r>
              <a:rPr lang="en-US" sz="1600" dirty="0" err="1"/>
              <a:t>Baah</a:t>
            </a:r>
            <a:r>
              <a:rPr lang="en-US" sz="1600" dirty="0"/>
              <a:t>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420707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5828B-CB30-504E-8021-E1D8E172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Two Sample Z test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684BF-7F19-BB46-9E6D-9DA2B751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1006138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Hypothesis: </a:t>
            </a:r>
            <a:r>
              <a:rPr lang="en-US" sz="1800" dirty="0"/>
              <a:t>We expect that modern varieties will have higher [MHO] compared to wild varieties. </a:t>
            </a:r>
            <a:r>
              <a:rPr lang="en-US" sz="1700" dirty="0"/>
              <a:t>	</a:t>
            </a:r>
          </a:p>
          <a:p>
            <a:pPr marL="0" indent="0">
              <a:buNone/>
            </a:pPr>
            <a:r>
              <a:rPr lang="en-US" sz="1600" dirty="0"/>
              <a:t>	H0: </a:t>
            </a:r>
            <a:r>
              <a:rPr lang="el-GR" sz="1600" dirty="0"/>
              <a:t>μ</a:t>
            </a:r>
            <a:r>
              <a:rPr lang="en-US" sz="1600" dirty="0"/>
              <a:t>Wild - </a:t>
            </a:r>
            <a:r>
              <a:rPr lang="el-GR" sz="1600" dirty="0"/>
              <a:t>μ</a:t>
            </a:r>
            <a:r>
              <a:rPr lang="en-US" sz="1600" dirty="0"/>
              <a:t>Modern ≥ 0</a:t>
            </a:r>
          </a:p>
          <a:p>
            <a:pPr marL="0" indent="0">
              <a:buNone/>
            </a:pPr>
            <a:r>
              <a:rPr lang="en-US" sz="1600" dirty="0"/>
              <a:t>	Ha: </a:t>
            </a:r>
            <a:r>
              <a:rPr lang="el-GR" sz="1600" dirty="0"/>
              <a:t>μ</a:t>
            </a:r>
            <a:r>
              <a:rPr lang="en-US" sz="1600" dirty="0"/>
              <a:t>Wild  - </a:t>
            </a:r>
            <a:r>
              <a:rPr lang="el-GR" sz="1600" dirty="0"/>
              <a:t>μ</a:t>
            </a:r>
            <a:r>
              <a:rPr lang="en-US" sz="1600" dirty="0"/>
              <a:t>Modern &lt; 0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n</a:t>
            </a:r>
            <a:r>
              <a:rPr lang="en-US" sz="1600" baseline="-25000" dirty="0" err="1"/>
              <a:t>wild</a:t>
            </a:r>
            <a:r>
              <a:rPr lang="en-US" sz="1600" dirty="0"/>
              <a:t>=54; </a:t>
            </a:r>
            <a:r>
              <a:rPr lang="en-US" sz="1600" dirty="0" err="1"/>
              <a:t>n</a:t>
            </a:r>
            <a:r>
              <a:rPr lang="en-US" sz="1600" baseline="-25000" dirty="0" err="1"/>
              <a:t>modern</a:t>
            </a:r>
            <a:r>
              <a:rPr lang="en-US" sz="1600" dirty="0"/>
              <a:t>=51</a:t>
            </a:r>
          </a:p>
          <a:p>
            <a:pPr marL="0" indent="0">
              <a:buNone/>
            </a:pPr>
            <a:r>
              <a:rPr lang="en-US" sz="1800" u="sng" dirty="0"/>
              <a:t>Test for Normality:</a:t>
            </a:r>
          </a:p>
          <a:p>
            <a:pPr marL="0" indent="0">
              <a:buNone/>
            </a:pPr>
            <a:br>
              <a:rPr lang="en-US" sz="1800" dirty="0"/>
            </a:br>
            <a:r>
              <a:rPr lang="en-US" sz="1800" dirty="0"/>
              <a:t>&gt;</a:t>
            </a:r>
            <a:r>
              <a:rPr lang="en-US" sz="1600" dirty="0" err="1"/>
              <a:t>shapiro.test</a:t>
            </a:r>
            <a:r>
              <a:rPr lang="en-US" sz="1600" dirty="0"/>
              <a:t>(df$log3_MHO[which(</a:t>
            </a:r>
            <a:r>
              <a:rPr lang="en-US" sz="1600" dirty="0" err="1"/>
              <a:t>df$group</a:t>
            </a:r>
            <a:r>
              <a:rPr lang="en-US" sz="1600" dirty="0"/>
              <a:t>== “wild”)])	&gt; </a:t>
            </a:r>
            <a:r>
              <a:rPr lang="en-US" sz="1600" dirty="0" err="1"/>
              <a:t>shapiro.test</a:t>
            </a:r>
            <a:r>
              <a:rPr lang="en-US" sz="1600" dirty="0"/>
              <a:t>(df$log3_MHO[which(</a:t>
            </a:r>
            <a:r>
              <a:rPr lang="en-US" sz="1600" dirty="0" err="1"/>
              <a:t>df$group</a:t>
            </a:r>
            <a:r>
              <a:rPr lang="en-US" sz="1600" dirty="0"/>
              <a:t>== “modern”)])</a:t>
            </a:r>
          </a:p>
          <a:p>
            <a:pPr marL="0" indent="0">
              <a:buNone/>
            </a:pPr>
            <a:r>
              <a:rPr lang="en-US" sz="1600" dirty="0"/>
              <a:t>	P-value=0.2898						</a:t>
            </a:r>
            <a:r>
              <a:rPr lang="en-US" sz="1600" dirty="0">
                <a:solidFill>
                  <a:srgbClr val="C00000"/>
                </a:solidFill>
              </a:rPr>
              <a:t>P-value=0.001836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P –value &lt; 0.05, MHO data for the modern group was found to significantly deviate from normal distribution</a:t>
            </a:r>
          </a:p>
          <a:p>
            <a:pPr marL="0" indent="0">
              <a:buNone/>
            </a:pPr>
            <a:r>
              <a:rPr lang="en-US" sz="1600" dirty="0"/>
              <a:t>We are still using an independent two-sample Z test because n &gt; 30 and we are evaluating means</a:t>
            </a:r>
          </a:p>
        </p:txBody>
      </p:sp>
    </p:spTree>
    <p:extLst>
      <p:ext uri="{BB962C8B-B14F-4D97-AF65-F5344CB8AC3E}">
        <p14:creationId xmlns:p14="http://schemas.microsoft.com/office/powerpoint/2010/main" val="2835087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5828B-CB30-504E-8021-E1D8E172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Two Sample Z test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684BF-7F19-BB46-9E6D-9DA2B751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9448800" cy="42776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u="sng" dirty="0"/>
              <a:t>Z statistic: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&gt;</a:t>
            </a:r>
            <a:r>
              <a:rPr lang="en-US" sz="1600" dirty="0" err="1"/>
              <a:t>xbar.wild</a:t>
            </a:r>
            <a:r>
              <a:rPr lang="en-US" sz="1600" dirty="0"/>
              <a:t> &lt;- mean(df$log3_MHO[which(</a:t>
            </a:r>
            <a:r>
              <a:rPr lang="en-US" sz="1600" dirty="0" err="1"/>
              <a:t>df$group</a:t>
            </a:r>
            <a:r>
              <a:rPr lang="en-US" sz="1600" dirty="0"/>
              <a:t>=="wild")]) </a:t>
            </a:r>
          </a:p>
          <a:p>
            <a:pPr marL="0" indent="0">
              <a:buNone/>
            </a:pPr>
            <a:r>
              <a:rPr lang="en-US" sz="1600" dirty="0"/>
              <a:t>&gt;</a:t>
            </a:r>
            <a:r>
              <a:rPr lang="en-US" sz="1600" dirty="0" err="1"/>
              <a:t>xbar.modern</a:t>
            </a:r>
            <a:r>
              <a:rPr lang="en-US" sz="1600" dirty="0"/>
              <a:t>&lt;-mean(df$log3_MHO[which(</a:t>
            </a:r>
            <a:r>
              <a:rPr lang="en-US" sz="1600" dirty="0" err="1"/>
              <a:t>df$group</a:t>
            </a:r>
            <a:r>
              <a:rPr lang="en-US" sz="1600" dirty="0"/>
              <a:t>=="modern")])</a:t>
            </a:r>
          </a:p>
          <a:p>
            <a:pPr marL="0" indent="0">
              <a:buNone/>
            </a:pPr>
            <a:r>
              <a:rPr lang="en-US" sz="1600" dirty="0"/>
              <a:t>&gt;</a:t>
            </a:r>
            <a:r>
              <a:rPr lang="en-US" sz="1600" dirty="0" err="1"/>
              <a:t>sd.wild</a:t>
            </a:r>
            <a:r>
              <a:rPr lang="en-US" sz="1600" dirty="0"/>
              <a:t>&lt;-</a:t>
            </a:r>
            <a:r>
              <a:rPr lang="en-US" sz="1600" dirty="0" err="1"/>
              <a:t>sd</a:t>
            </a:r>
            <a:r>
              <a:rPr lang="en-US" sz="1600" dirty="0"/>
              <a:t>(df$log3_MHO[which(</a:t>
            </a:r>
            <a:r>
              <a:rPr lang="en-US" sz="1600" dirty="0" err="1"/>
              <a:t>df$group</a:t>
            </a:r>
            <a:r>
              <a:rPr lang="en-US" sz="1600" dirty="0"/>
              <a:t>=="wild")])</a:t>
            </a:r>
          </a:p>
          <a:p>
            <a:pPr marL="0" indent="0">
              <a:buNone/>
            </a:pPr>
            <a:r>
              <a:rPr lang="en-US" sz="1600" dirty="0"/>
              <a:t>&gt;</a:t>
            </a:r>
            <a:r>
              <a:rPr lang="en-US" sz="1600" dirty="0" err="1"/>
              <a:t>sd.modern</a:t>
            </a:r>
            <a:r>
              <a:rPr lang="en-US" sz="1600" dirty="0"/>
              <a:t>&lt;-</a:t>
            </a:r>
            <a:r>
              <a:rPr lang="en-US" sz="1600" dirty="0" err="1"/>
              <a:t>sd</a:t>
            </a:r>
            <a:r>
              <a:rPr lang="en-US" sz="1600" dirty="0"/>
              <a:t>(df$log3_MHO[which(</a:t>
            </a:r>
            <a:r>
              <a:rPr lang="en-US" sz="1600" dirty="0" err="1"/>
              <a:t>df$group</a:t>
            </a:r>
            <a:r>
              <a:rPr lang="en-US" sz="1600" dirty="0"/>
              <a:t>=="modern")])</a:t>
            </a:r>
          </a:p>
          <a:p>
            <a:pPr marL="0" indent="0">
              <a:buNone/>
            </a:pPr>
            <a:r>
              <a:rPr lang="en-US" sz="1600" dirty="0"/>
              <a:t>&gt;Z &lt;-(</a:t>
            </a:r>
            <a:r>
              <a:rPr lang="en-US" sz="1600" dirty="0" err="1"/>
              <a:t>xbar.wild-xbar.modern</a:t>
            </a:r>
            <a:r>
              <a:rPr lang="en-US" sz="1600" dirty="0"/>
              <a:t>)/(sqrt(((sd.wild^2)/</a:t>
            </a:r>
            <a:r>
              <a:rPr lang="en-US" sz="1600" dirty="0" err="1"/>
              <a:t>n</a:t>
            </a:r>
            <a:r>
              <a:rPr lang="en-US" sz="1600" baseline="-25000" dirty="0" err="1"/>
              <a:t>wild</a:t>
            </a:r>
            <a:r>
              <a:rPr lang="en-US" sz="1600" dirty="0"/>
              <a:t>)+((sd.modern^2)/</a:t>
            </a:r>
            <a:r>
              <a:rPr lang="en-US" sz="1600" dirty="0" err="1"/>
              <a:t>n</a:t>
            </a:r>
            <a:r>
              <a:rPr lang="en-US" sz="1600" baseline="-25000" dirty="0" err="1"/>
              <a:t>modern</a:t>
            </a:r>
            <a:r>
              <a:rPr lang="en-US" sz="1600" dirty="0"/>
              <a:t>)))</a:t>
            </a:r>
          </a:p>
        </p:txBody>
      </p:sp>
      <p:pic>
        <p:nvPicPr>
          <p:cNvPr id="14338" name="Picture 2" descr="statmagic: two sample test of mean">
            <a:extLst>
              <a:ext uri="{FF2B5EF4-FFF2-40B4-BE49-F238E27FC236}">
                <a16:creationId xmlns:a16="http://schemas.microsoft.com/office/drawing/2014/main" id="{A5523982-F2F6-0446-9830-B4559BA5A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312" y="2628914"/>
            <a:ext cx="5841270" cy="194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135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5828B-CB30-504E-8021-E1D8E172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Two Sample Z test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684BF-7F19-BB46-9E6D-9DA2B751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385"/>
            <a:ext cx="5888737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u="sng" dirty="0"/>
              <a:t>Z statistic: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err="1"/>
              <a:t>xbar.wild</a:t>
            </a:r>
            <a:r>
              <a:rPr lang="en-US" sz="1600" dirty="0"/>
              <a:t> =0.2350259</a:t>
            </a:r>
          </a:p>
          <a:p>
            <a:pPr marL="0" indent="0">
              <a:buNone/>
            </a:pPr>
            <a:r>
              <a:rPr lang="en-US" sz="1600" dirty="0" err="1"/>
              <a:t>xbar.modern</a:t>
            </a:r>
            <a:r>
              <a:rPr lang="en-US" sz="1600" dirty="0"/>
              <a:t>=0.5689275</a:t>
            </a:r>
          </a:p>
          <a:p>
            <a:pPr marL="0" indent="0">
              <a:buNone/>
            </a:pPr>
            <a:r>
              <a:rPr lang="en-US" sz="1600" dirty="0" err="1"/>
              <a:t>sd.wild</a:t>
            </a:r>
            <a:r>
              <a:rPr lang="en-US" sz="1600" dirty="0"/>
              <a:t>=0.7359467</a:t>
            </a:r>
          </a:p>
          <a:p>
            <a:pPr marL="0" indent="0">
              <a:buNone/>
            </a:pPr>
            <a:r>
              <a:rPr lang="en-US" sz="1600" dirty="0" err="1"/>
              <a:t>sd.modern</a:t>
            </a:r>
            <a:r>
              <a:rPr lang="en-US" sz="1600" dirty="0"/>
              <a:t>=0.536862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4338" name="Picture 2" descr="statmagic: two sample test of mean">
            <a:extLst>
              <a:ext uri="{FF2B5EF4-FFF2-40B4-BE49-F238E27FC236}">
                <a16:creationId xmlns:a16="http://schemas.microsoft.com/office/drawing/2014/main" id="{A5523982-F2F6-0446-9830-B4559BA5A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" y="2453463"/>
            <a:ext cx="3696132" cy="123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6C87F2C-1CFE-694E-B43E-6F9FB67AA5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4863" y="1677373"/>
                <a:ext cx="4479226" cy="42666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(0.235 −0.569)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0.736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0.53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u="sng" dirty="0"/>
                  <a:t>Critical value:</a:t>
                </a:r>
              </a:p>
              <a:p>
                <a:pPr marL="0" indent="0">
                  <a:buNone/>
                </a:pPr>
                <a:r>
                  <a:rPr lang="en-US" sz="1600" dirty="0"/>
                  <a:t>a=0.05</a:t>
                </a:r>
              </a:p>
              <a:p>
                <a:pPr marL="0" indent="0">
                  <a:buNone/>
                </a:pPr>
                <a:r>
                  <a:rPr lang="en-US" sz="1600" dirty="0"/>
                  <a:t>&gt;</a:t>
                </a:r>
                <a:r>
                  <a:rPr lang="en-US" sz="1600" dirty="0" err="1"/>
                  <a:t>qnorm</a:t>
                </a:r>
                <a:r>
                  <a:rPr lang="en-US" sz="1600" dirty="0"/>
                  <a:t>(0.05) =-1.65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u="sng" dirty="0"/>
                  <a:t>P value:</a:t>
                </a:r>
              </a:p>
              <a:p>
                <a:pPr marL="0" indent="0">
                  <a:buNone/>
                </a:pPr>
                <a:r>
                  <a:rPr lang="en-US" sz="1600" dirty="0"/>
                  <a:t>&gt;</a:t>
                </a:r>
                <a:r>
                  <a:rPr lang="en-US" sz="1600" dirty="0" err="1"/>
                  <a:t>Pnorm</a:t>
                </a:r>
                <a:r>
                  <a:rPr lang="en-US" sz="1600" dirty="0"/>
                  <a:t>(</a:t>
                </a:r>
                <a:r>
                  <a:rPr lang="en-US" sz="1600" dirty="0" err="1"/>
                  <a:t>Z,lower.tail</a:t>
                </a:r>
                <a:r>
                  <a:rPr lang="en-US" sz="1600" dirty="0"/>
                  <a:t>=FALSE) =0.004</a:t>
                </a:r>
                <a:br>
                  <a:rPr lang="en-US" sz="1600" dirty="0"/>
                </a:br>
                <a:endParaRPr lang="en-US" sz="1600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F6C87F2C-1CFE-694E-B43E-6F9FB67AA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63" y="1677373"/>
                <a:ext cx="4479226" cy="4266649"/>
              </a:xfrm>
              <a:prstGeom prst="rect">
                <a:avLst/>
              </a:prstGeom>
              <a:blipFill>
                <a:blip r:embed="rId3"/>
                <a:stretch>
                  <a:fillRect l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C8C63AA-398C-3846-AB44-08A20AD43619}"/>
              </a:ext>
            </a:extLst>
          </p:cNvPr>
          <p:cNvGrpSpPr/>
          <p:nvPr/>
        </p:nvGrpSpPr>
        <p:grpSpPr>
          <a:xfrm>
            <a:off x="4408186" y="2598458"/>
            <a:ext cx="1983520" cy="1076766"/>
            <a:chOff x="4408186" y="2598458"/>
            <a:chExt cx="1983520" cy="10767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900FE68-74D0-2341-8F23-F6C60B9EF31B}"/>
                </a:ext>
              </a:extLst>
            </p:cNvPr>
            <p:cNvSpPr txBox="1"/>
            <p:nvPr/>
          </p:nvSpPr>
          <p:spPr>
            <a:xfrm>
              <a:off x="4408186" y="2598458"/>
              <a:ext cx="7667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z =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ED40A6-59AC-B047-823B-F60735C0EEC9}"/>
                </a:ext>
              </a:extLst>
            </p:cNvPr>
            <p:cNvSpPr txBox="1"/>
            <p:nvPr/>
          </p:nvSpPr>
          <p:spPr>
            <a:xfrm>
              <a:off x="4448606" y="3275114"/>
              <a:ext cx="1943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z = -2.67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5706B5E-4A96-6B43-8A3E-A1CA91EF9E1E}"/>
              </a:ext>
            </a:extLst>
          </p:cNvPr>
          <p:cNvSpPr txBox="1"/>
          <p:nvPr/>
        </p:nvSpPr>
        <p:spPr>
          <a:xfrm>
            <a:off x="1118235" y="5870827"/>
            <a:ext cx="9201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Conclusion: </a:t>
            </a:r>
            <a:r>
              <a:rPr lang="en-US" sz="1600" dirty="0"/>
              <a:t>Since my test statistic is less than my critical value and because my p-value is less than 0.05, we have significant evidence to reject the null hypothesis. [MHO] increases in modern varieties compared to wild.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61200A-F64A-3A42-8FF8-AEAE65D162E1}"/>
              </a:ext>
            </a:extLst>
          </p:cNvPr>
          <p:cNvGrpSpPr/>
          <p:nvPr/>
        </p:nvGrpSpPr>
        <p:grpSpPr>
          <a:xfrm>
            <a:off x="7241327" y="2106935"/>
            <a:ext cx="4512814" cy="3264142"/>
            <a:chOff x="838200" y="340519"/>
            <a:chExt cx="10007600" cy="6962023"/>
          </a:xfrm>
        </p:grpSpPr>
        <p:pic>
          <p:nvPicPr>
            <p:cNvPr id="15" name="Picture 2" descr="The Standard Normal Distribution | Examples, Explanations, Uses">
              <a:extLst>
                <a:ext uri="{FF2B5EF4-FFF2-40B4-BE49-F238E27FC236}">
                  <a16:creationId xmlns:a16="http://schemas.microsoft.com/office/drawing/2014/main" id="{484FD609-3706-3145-A6EA-06180EFFF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40519"/>
              <a:ext cx="10007600" cy="617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9F5407A-BA31-B943-8C76-DB097D740B84}"/>
                </a:ext>
              </a:extLst>
            </p:cNvPr>
            <p:cNvGrpSpPr/>
            <p:nvPr/>
          </p:nvGrpSpPr>
          <p:grpSpPr>
            <a:xfrm>
              <a:off x="1773044" y="1068196"/>
              <a:ext cx="5197383" cy="6234346"/>
              <a:chOff x="1773044" y="1068196"/>
              <a:chExt cx="5197383" cy="6234346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21844FD-F4CE-0048-84E6-390DEFAFBB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88675" y="5423339"/>
                <a:ext cx="0" cy="81980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4935D6-61E5-7D4A-862D-265E22B85312}"/>
                  </a:ext>
                </a:extLst>
              </p:cNvPr>
              <p:cNvSpPr txBox="1"/>
              <p:nvPr/>
            </p:nvSpPr>
            <p:spPr>
              <a:xfrm>
                <a:off x="3703688" y="6354168"/>
                <a:ext cx="3266739" cy="94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Z</a:t>
                </a:r>
                <a:r>
                  <a:rPr lang="en-US" baseline="-25000" dirty="0" err="1"/>
                  <a:t>crit</a:t>
                </a:r>
                <a:r>
                  <a:rPr lang="en-US" dirty="0"/>
                  <a:t>= -1.65</a:t>
                </a: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B31FDD5-F18A-3545-986D-97F533BFC954}"/>
                  </a:ext>
                </a:extLst>
              </p:cNvPr>
              <p:cNvSpPr/>
              <p:nvPr/>
            </p:nvSpPr>
            <p:spPr>
              <a:xfrm>
                <a:off x="2074658" y="4292599"/>
                <a:ext cx="1913141" cy="1117278"/>
              </a:xfrm>
              <a:custGeom>
                <a:avLst/>
                <a:gdLst>
                  <a:gd name="connsiteX0" fmla="*/ 1917700 w 1917700"/>
                  <a:gd name="connsiteY0" fmla="*/ 0 h 1066800"/>
                  <a:gd name="connsiteX1" fmla="*/ 1917700 w 1917700"/>
                  <a:gd name="connsiteY1" fmla="*/ 0 h 1066800"/>
                  <a:gd name="connsiteX2" fmla="*/ 1905000 w 1917700"/>
                  <a:gd name="connsiteY2" fmla="*/ 114300 h 1066800"/>
                  <a:gd name="connsiteX3" fmla="*/ 1917700 w 1917700"/>
                  <a:gd name="connsiteY3" fmla="*/ 152400 h 1066800"/>
                  <a:gd name="connsiteX4" fmla="*/ 1905000 w 1917700"/>
                  <a:gd name="connsiteY4" fmla="*/ 812800 h 1066800"/>
                  <a:gd name="connsiteX5" fmla="*/ 1905000 w 1917700"/>
                  <a:gd name="connsiteY5" fmla="*/ 1054100 h 1066800"/>
                  <a:gd name="connsiteX6" fmla="*/ 0 w 1917700"/>
                  <a:gd name="connsiteY6" fmla="*/ 1066800 h 1066800"/>
                  <a:gd name="connsiteX7" fmla="*/ 508000 w 1917700"/>
                  <a:gd name="connsiteY7" fmla="*/ 977900 h 1066800"/>
                  <a:gd name="connsiteX8" fmla="*/ 914400 w 1917700"/>
                  <a:gd name="connsiteY8" fmla="*/ 838200 h 1066800"/>
                  <a:gd name="connsiteX9" fmla="*/ 1308100 w 1917700"/>
                  <a:gd name="connsiteY9" fmla="*/ 609600 h 1066800"/>
                  <a:gd name="connsiteX10" fmla="*/ 1574800 w 1917700"/>
                  <a:gd name="connsiteY10" fmla="*/ 393700 h 1066800"/>
                  <a:gd name="connsiteX11" fmla="*/ 1803400 w 1917700"/>
                  <a:gd name="connsiteY11" fmla="*/ 152400 h 1066800"/>
                  <a:gd name="connsiteX12" fmla="*/ 1917700 w 1917700"/>
                  <a:gd name="connsiteY12" fmla="*/ 0 h 1066800"/>
                  <a:gd name="connsiteX0" fmla="*/ 1917700 w 1917700"/>
                  <a:gd name="connsiteY0" fmla="*/ 0 h 1066800"/>
                  <a:gd name="connsiteX1" fmla="*/ 1917700 w 1917700"/>
                  <a:gd name="connsiteY1" fmla="*/ 0 h 1066800"/>
                  <a:gd name="connsiteX2" fmla="*/ 1905000 w 1917700"/>
                  <a:gd name="connsiteY2" fmla="*/ 114300 h 1066800"/>
                  <a:gd name="connsiteX3" fmla="*/ 1917700 w 1917700"/>
                  <a:gd name="connsiteY3" fmla="*/ 152400 h 1066800"/>
                  <a:gd name="connsiteX4" fmla="*/ 1905000 w 1917700"/>
                  <a:gd name="connsiteY4" fmla="*/ 812800 h 1066800"/>
                  <a:gd name="connsiteX5" fmla="*/ 1905000 w 1917700"/>
                  <a:gd name="connsiteY5" fmla="*/ 1054100 h 1066800"/>
                  <a:gd name="connsiteX6" fmla="*/ 0 w 1917700"/>
                  <a:gd name="connsiteY6" fmla="*/ 1066800 h 1066800"/>
                  <a:gd name="connsiteX7" fmla="*/ 497364 w 1917700"/>
                  <a:gd name="connsiteY7" fmla="*/ 961246 h 1066800"/>
                  <a:gd name="connsiteX8" fmla="*/ 914400 w 1917700"/>
                  <a:gd name="connsiteY8" fmla="*/ 838200 h 1066800"/>
                  <a:gd name="connsiteX9" fmla="*/ 1308100 w 1917700"/>
                  <a:gd name="connsiteY9" fmla="*/ 609600 h 1066800"/>
                  <a:gd name="connsiteX10" fmla="*/ 1574800 w 1917700"/>
                  <a:gd name="connsiteY10" fmla="*/ 393700 h 1066800"/>
                  <a:gd name="connsiteX11" fmla="*/ 1803400 w 1917700"/>
                  <a:gd name="connsiteY11" fmla="*/ 152400 h 1066800"/>
                  <a:gd name="connsiteX12" fmla="*/ 1917700 w 1917700"/>
                  <a:gd name="connsiteY12" fmla="*/ 0 h 1066800"/>
                  <a:gd name="connsiteX0" fmla="*/ 1917700 w 1917700"/>
                  <a:gd name="connsiteY0" fmla="*/ 0 h 1054100"/>
                  <a:gd name="connsiteX1" fmla="*/ 1917700 w 1917700"/>
                  <a:gd name="connsiteY1" fmla="*/ 0 h 1054100"/>
                  <a:gd name="connsiteX2" fmla="*/ 1905000 w 1917700"/>
                  <a:gd name="connsiteY2" fmla="*/ 114300 h 1054100"/>
                  <a:gd name="connsiteX3" fmla="*/ 1917700 w 1917700"/>
                  <a:gd name="connsiteY3" fmla="*/ 152400 h 1054100"/>
                  <a:gd name="connsiteX4" fmla="*/ 1905000 w 1917700"/>
                  <a:gd name="connsiteY4" fmla="*/ 812800 h 1054100"/>
                  <a:gd name="connsiteX5" fmla="*/ 1905000 w 1917700"/>
                  <a:gd name="connsiteY5" fmla="*/ 1054100 h 1054100"/>
                  <a:gd name="connsiteX6" fmla="*/ 0 w 1917700"/>
                  <a:gd name="connsiteY6" fmla="*/ 1033491 h 1054100"/>
                  <a:gd name="connsiteX7" fmla="*/ 497364 w 1917700"/>
                  <a:gd name="connsiteY7" fmla="*/ 961246 h 1054100"/>
                  <a:gd name="connsiteX8" fmla="*/ 914400 w 1917700"/>
                  <a:gd name="connsiteY8" fmla="*/ 838200 h 1054100"/>
                  <a:gd name="connsiteX9" fmla="*/ 1308100 w 1917700"/>
                  <a:gd name="connsiteY9" fmla="*/ 609600 h 1054100"/>
                  <a:gd name="connsiteX10" fmla="*/ 1574800 w 1917700"/>
                  <a:gd name="connsiteY10" fmla="*/ 393700 h 1054100"/>
                  <a:gd name="connsiteX11" fmla="*/ 1803400 w 1917700"/>
                  <a:gd name="connsiteY11" fmla="*/ 152400 h 1054100"/>
                  <a:gd name="connsiteX12" fmla="*/ 1917700 w 1917700"/>
                  <a:gd name="connsiteY12" fmla="*/ 0 h 1054100"/>
                  <a:gd name="connsiteX0" fmla="*/ 1921245 w 1921245"/>
                  <a:gd name="connsiteY0" fmla="*/ 0 h 1054100"/>
                  <a:gd name="connsiteX1" fmla="*/ 1921245 w 1921245"/>
                  <a:gd name="connsiteY1" fmla="*/ 0 h 1054100"/>
                  <a:gd name="connsiteX2" fmla="*/ 1908545 w 1921245"/>
                  <a:gd name="connsiteY2" fmla="*/ 114300 h 1054100"/>
                  <a:gd name="connsiteX3" fmla="*/ 1921245 w 1921245"/>
                  <a:gd name="connsiteY3" fmla="*/ 152400 h 1054100"/>
                  <a:gd name="connsiteX4" fmla="*/ 1908545 w 1921245"/>
                  <a:gd name="connsiteY4" fmla="*/ 812800 h 1054100"/>
                  <a:gd name="connsiteX5" fmla="*/ 1908545 w 1921245"/>
                  <a:gd name="connsiteY5" fmla="*/ 1054100 h 1054100"/>
                  <a:gd name="connsiteX6" fmla="*/ 0 w 1921245"/>
                  <a:gd name="connsiteY6" fmla="*/ 1040153 h 1054100"/>
                  <a:gd name="connsiteX7" fmla="*/ 500909 w 1921245"/>
                  <a:gd name="connsiteY7" fmla="*/ 961246 h 1054100"/>
                  <a:gd name="connsiteX8" fmla="*/ 917945 w 1921245"/>
                  <a:gd name="connsiteY8" fmla="*/ 838200 h 1054100"/>
                  <a:gd name="connsiteX9" fmla="*/ 1311645 w 1921245"/>
                  <a:gd name="connsiteY9" fmla="*/ 609600 h 1054100"/>
                  <a:gd name="connsiteX10" fmla="*/ 1578345 w 1921245"/>
                  <a:gd name="connsiteY10" fmla="*/ 393700 h 1054100"/>
                  <a:gd name="connsiteX11" fmla="*/ 1806945 w 1921245"/>
                  <a:gd name="connsiteY11" fmla="*/ 152400 h 1054100"/>
                  <a:gd name="connsiteX12" fmla="*/ 1921245 w 1921245"/>
                  <a:gd name="connsiteY12" fmla="*/ 0 h 1054100"/>
                  <a:gd name="connsiteX0" fmla="*/ 1921245 w 1921245"/>
                  <a:gd name="connsiteY0" fmla="*/ 0 h 1054100"/>
                  <a:gd name="connsiteX1" fmla="*/ 1921245 w 1921245"/>
                  <a:gd name="connsiteY1" fmla="*/ 0 h 1054100"/>
                  <a:gd name="connsiteX2" fmla="*/ 1908545 w 1921245"/>
                  <a:gd name="connsiteY2" fmla="*/ 114300 h 1054100"/>
                  <a:gd name="connsiteX3" fmla="*/ 1921245 w 1921245"/>
                  <a:gd name="connsiteY3" fmla="*/ 152400 h 1054100"/>
                  <a:gd name="connsiteX4" fmla="*/ 1908545 w 1921245"/>
                  <a:gd name="connsiteY4" fmla="*/ 812800 h 1054100"/>
                  <a:gd name="connsiteX5" fmla="*/ 1908545 w 1921245"/>
                  <a:gd name="connsiteY5" fmla="*/ 1054100 h 1054100"/>
                  <a:gd name="connsiteX6" fmla="*/ 0 w 1921245"/>
                  <a:gd name="connsiteY6" fmla="*/ 1040153 h 1054100"/>
                  <a:gd name="connsiteX7" fmla="*/ 500909 w 1921245"/>
                  <a:gd name="connsiteY7" fmla="*/ 961246 h 1054100"/>
                  <a:gd name="connsiteX8" fmla="*/ 917945 w 1921245"/>
                  <a:gd name="connsiteY8" fmla="*/ 838200 h 1054100"/>
                  <a:gd name="connsiteX9" fmla="*/ 1311645 w 1921245"/>
                  <a:gd name="connsiteY9" fmla="*/ 609600 h 1054100"/>
                  <a:gd name="connsiteX10" fmla="*/ 1578345 w 1921245"/>
                  <a:gd name="connsiteY10" fmla="*/ 393700 h 1054100"/>
                  <a:gd name="connsiteX11" fmla="*/ 1806945 w 1921245"/>
                  <a:gd name="connsiteY11" fmla="*/ 152400 h 1054100"/>
                  <a:gd name="connsiteX12" fmla="*/ 1921245 w 1921245"/>
                  <a:gd name="connsiteY12" fmla="*/ 0 h 1054100"/>
                  <a:gd name="connsiteX0" fmla="*/ 1921245 w 1921245"/>
                  <a:gd name="connsiteY0" fmla="*/ 0 h 1054100"/>
                  <a:gd name="connsiteX1" fmla="*/ 1921245 w 1921245"/>
                  <a:gd name="connsiteY1" fmla="*/ 0 h 1054100"/>
                  <a:gd name="connsiteX2" fmla="*/ 1908545 w 1921245"/>
                  <a:gd name="connsiteY2" fmla="*/ 114300 h 1054100"/>
                  <a:gd name="connsiteX3" fmla="*/ 1921245 w 1921245"/>
                  <a:gd name="connsiteY3" fmla="*/ 152400 h 1054100"/>
                  <a:gd name="connsiteX4" fmla="*/ 1908545 w 1921245"/>
                  <a:gd name="connsiteY4" fmla="*/ 812800 h 1054100"/>
                  <a:gd name="connsiteX5" fmla="*/ 1908545 w 1921245"/>
                  <a:gd name="connsiteY5" fmla="*/ 1054100 h 1054100"/>
                  <a:gd name="connsiteX6" fmla="*/ 0 w 1921245"/>
                  <a:gd name="connsiteY6" fmla="*/ 1040153 h 1054100"/>
                  <a:gd name="connsiteX7" fmla="*/ 497364 w 1921245"/>
                  <a:gd name="connsiteY7" fmla="*/ 954585 h 1054100"/>
                  <a:gd name="connsiteX8" fmla="*/ 917945 w 1921245"/>
                  <a:gd name="connsiteY8" fmla="*/ 838200 h 1054100"/>
                  <a:gd name="connsiteX9" fmla="*/ 1311645 w 1921245"/>
                  <a:gd name="connsiteY9" fmla="*/ 609600 h 1054100"/>
                  <a:gd name="connsiteX10" fmla="*/ 1578345 w 1921245"/>
                  <a:gd name="connsiteY10" fmla="*/ 393700 h 1054100"/>
                  <a:gd name="connsiteX11" fmla="*/ 1806945 w 1921245"/>
                  <a:gd name="connsiteY11" fmla="*/ 152400 h 1054100"/>
                  <a:gd name="connsiteX12" fmla="*/ 1921245 w 1921245"/>
                  <a:gd name="connsiteY12" fmla="*/ 0 h 1054100"/>
                  <a:gd name="connsiteX0" fmla="*/ 1921245 w 1921245"/>
                  <a:gd name="connsiteY0" fmla="*/ 0 h 1054100"/>
                  <a:gd name="connsiteX1" fmla="*/ 1921245 w 1921245"/>
                  <a:gd name="connsiteY1" fmla="*/ 0 h 1054100"/>
                  <a:gd name="connsiteX2" fmla="*/ 1908545 w 1921245"/>
                  <a:gd name="connsiteY2" fmla="*/ 114300 h 1054100"/>
                  <a:gd name="connsiteX3" fmla="*/ 1921245 w 1921245"/>
                  <a:gd name="connsiteY3" fmla="*/ 152400 h 1054100"/>
                  <a:gd name="connsiteX4" fmla="*/ 1908545 w 1921245"/>
                  <a:gd name="connsiteY4" fmla="*/ 812800 h 1054100"/>
                  <a:gd name="connsiteX5" fmla="*/ 1908545 w 1921245"/>
                  <a:gd name="connsiteY5" fmla="*/ 1054100 h 1054100"/>
                  <a:gd name="connsiteX6" fmla="*/ 0 w 1921245"/>
                  <a:gd name="connsiteY6" fmla="*/ 1040153 h 1054100"/>
                  <a:gd name="connsiteX7" fmla="*/ 497364 w 1921245"/>
                  <a:gd name="connsiteY7" fmla="*/ 954585 h 1054100"/>
                  <a:gd name="connsiteX8" fmla="*/ 907309 w 1921245"/>
                  <a:gd name="connsiteY8" fmla="*/ 824877 h 1054100"/>
                  <a:gd name="connsiteX9" fmla="*/ 1311645 w 1921245"/>
                  <a:gd name="connsiteY9" fmla="*/ 609600 h 1054100"/>
                  <a:gd name="connsiteX10" fmla="*/ 1578345 w 1921245"/>
                  <a:gd name="connsiteY10" fmla="*/ 393700 h 1054100"/>
                  <a:gd name="connsiteX11" fmla="*/ 1806945 w 1921245"/>
                  <a:gd name="connsiteY11" fmla="*/ 152400 h 1054100"/>
                  <a:gd name="connsiteX12" fmla="*/ 1921245 w 1921245"/>
                  <a:gd name="connsiteY12" fmla="*/ 0 h 1054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21245" h="1054100">
                    <a:moveTo>
                      <a:pt x="1921245" y="0"/>
                    </a:moveTo>
                    <a:lnTo>
                      <a:pt x="1921245" y="0"/>
                    </a:lnTo>
                    <a:cubicBezTo>
                      <a:pt x="1917012" y="38100"/>
                      <a:pt x="1908545" y="75966"/>
                      <a:pt x="1908545" y="114300"/>
                    </a:cubicBezTo>
                    <a:cubicBezTo>
                      <a:pt x="1908545" y="127687"/>
                      <a:pt x="1921245" y="139013"/>
                      <a:pt x="1921245" y="152400"/>
                    </a:cubicBezTo>
                    <a:cubicBezTo>
                      <a:pt x="1921245" y="372574"/>
                      <a:pt x="1911646" y="592648"/>
                      <a:pt x="1908545" y="812800"/>
                    </a:cubicBezTo>
                    <a:cubicBezTo>
                      <a:pt x="1907412" y="893225"/>
                      <a:pt x="1908545" y="973667"/>
                      <a:pt x="1908545" y="1054100"/>
                    </a:cubicBezTo>
                    <a:lnTo>
                      <a:pt x="0" y="1040153"/>
                    </a:lnTo>
                    <a:cubicBezTo>
                      <a:pt x="166970" y="997197"/>
                      <a:pt x="330394" y="980887"/>
                      <a:pt x="497364" y="954585"/>
                    </a:cubicBezTo>
                    <a:lnTo>
                      <a:pt x="907309" y="824877"/>
                    </a:lnTo>
                    <a:lnTo>
                      <a:pt x="1311645" y="609600"/>
                    </a:lnTo>
                    <a:lnTo>
                      <a:pt x="1578345" y="393700"/>
                    </a:lnTo>
                    <a:lnTo>
                      <a:pt x="1806945" y="152400"/>
                    </a:lnTo>
                    <a:lnTo>
                      <a:pt x="1921245" y="0"/>
                    </a:lnTo>
                    <a:close/>
                  </a:path>
                </a:pathLst>
              </a:cu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7C084A0-B4EC-884E-BC2C-F94AADED93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63275" y="1068196"/>
                <a:ext cx="15766" cy="431660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A2352C0D-DE43-F449-8020-20AFE85131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17075" y="5384800"/>
                <a:ext cx="0" cy="81980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3AEFA9-0C6A-7C45-BDB2-8120A9758122}"/>
                  </a:ext>
                </a:extLst>
              </p:cNvPr>
              <p:cNvSpPr txBox="1"/>
              <p:nvPr/>
            </p:nvSpPr>
            <p:spPr>
              <a:xfrm>
                <a:off x="1773044" y="6359189"/>
                <a:ext cx="2459836" cy="787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Z=-2.67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546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5828B-CB30-504E-8021-E1D8E172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Linear Regression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684BF-7F19-BB46-9E6D-9DA2B751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10515600" cy="456349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6400" b="1" dirty="0"/>
              <a:t>Predictors:</a:t>
            </a:r>
            <a:r>
              <a:rPr lang="en-US" sz="6400" dirty="0"/>
              <a:t> metabolite 1: </a:t>
            </a:r>
            <a:r>
              <a:rPr lang="en-US" sz="6400" i="1" dirty="0"/>
              <a:t>glucose </a:t>
            </a:r>
            <a:r>
              <a:rPr lang="en-US" sz="6400" dirty="0"/>
              <a:t>and metabolite 2: </a:t>
            </a:r>
            <a:r>
              <a:rPr lang="en-US" sz="6400" i="1" dirty="0"/>
              <a:t>citric acid and sensory attribute 3: sweetness</a:t>
            </a:r>
            <a:endParaRPr lang="en-US" sz="6400" dirty="0"/>
          </a:p>
          <a:p>
            <a:pPr marL="0" indent="0">
              <a:buNone/>
            </a:pPr>
            <a:r>
              <a:rPr lang="en-US" sz="6400" dirty="0"/>
              <a:t>y: Overall liking</a:t>
            </a:r>
          </a:p>
          <a:p>
            <a:pPr marL="0" indent="0">
              <a:buNone/>
            </a:pPr>
            <a:endParaRPr lang="en-US" sz="6400" dirty="0"/>
          </a:p>
          <a:p>
            <a:pPr lvl="1" fontAlgn="base"/>
            <a:r>
              <a:rPr lang="en-US" sz="6400" dirty="0"/>
              <a:t>Perform separate simple linear regressions, one for each predictor</a:t>
            </a:r>
          </a:p>
          <a:p>
            <a:pPr lvl="1" fontAlgn="base"/>
            <a:r>
              <a:rPr lang="en-US" sz="6400" dirty="0"/>
              <a:t>Find the largest contributor using the </a:t>
            </a:r>
            <a:r>
              <a:rPr lang="en-US" sz="6400" dirty="0" err="1"/>
              <a:t>lm</a:t>
            </a:r>
            <a:r>
              <a:rPr lang="en-US" sz="6400" dirty="0"/>
              <a:t>() function and stepwise model </a:t>
            </a:r>
          </a:p>
          <a:p>
            <a:pPr marL="457200" lvl="1" indent="0" fontAlgn="base">
              <a:buNone/>
            </a:pPr>
            <a:endParaRPr lang="en-US" sz="6400" dirty="0"/>
          </a:p>
          <a:p>
            <a:pPr marL="0" indent="0">
              <a:buNone/>
            </a:pPr>
            <a:r>
              <a:rPr lang="en-US" sz="6400" u="sng" dirty="0"/>
              <a:t>Create </a:t>
            </a:r>
            <a:r>
              <a:rPr lang="en-US" sz="6400" u="sng" dirty="0" err="1"/>
              <a:t>Dataframe</a:t>
            </a:r>
            <a:r>
              <a:rPr lang="en-US" sz="6400" u="sng" dirty="0"/>
              <a:t> from excel data:</a:t>
            </a:r>
          </a:p>
          <a:p>
            <a:pPr marL="0" indent="0">
              <a:buNone/>
            </a:pPr>
            <a:endParaRPr lang="en-US" sz="6400" dirty="0"/>
          </a:p>
          <a:p>
            <a:pPr marL="0" indent="0">
              <a:buNone/>
            </a:pPr>
            <a:r>
              <a:rPr lang="en-US" sz="6400" dirty="0"/>
              <a:t>	&gt; </a:t>
            </a:r>
            <a:r>
              <a:rPr lang="en-US" sz="6400" dirty="0" err="1"/>
              <a:t>tomatoDF</a:t>
            </a:r>
            <a:r>
              <a:rPr lang="en-US" sz="6400" dirty="0"/>
              <a:t> &lt;- </a:t>
            </a:r>
            <a:r>
              <a:rPr lang="en-US" sz="6400" dirty="0" err="1"/>
              <a:t>data.frame</a:t>
            </a:r>
            <a:r>
              <a:rPr lang="en-US" sz="6400" dirty="0"/>
              <a:t>(y, sweetness, citric, glucose)</a:t>
            </a:r>
          </a:p>
          <a:p>
            <a:pPr marL="0" indent="0">
              <a:buNone/>
            </a:pPr>
            <a:endParaRPr lang="en-US" sz="6400" dirty="0"/>
          </a:p>
          <a:p>
            <a:pPr marL="0" indent="0">
              <a:buNone/>
            </a:pPr>
            <a:r>
              <a:rPr lang="en-US" sz="6400" u="sng" dirty="0"/>
              <a:t>Test for normality:</a:t>
            </a:r>
            <a:endParaRPr lang="en-US" sz="6400" dirty="0"/>
          </a:p>
          <a:p>
            <a:pPr marL="0" indent="0">
              <a:buNone/>
            </a:pPr>
            <a:r>
              <a:rPr lang="en-US" sz="6400" dirty="0"/>
              <a:t>	&gt; </a:t>
            </a:r>
            <a:r>
              <a:rPr lang="en-US" sz="6400" dirty="0" err="1"/>
              <a:t>shapiro.test</a:t>
            </a:r>
            <a:r>
              <a:rPr lang="en-US" sz="6400" dirty="0"/>
              <a:t>(y)                         &gt; </a:t>
            </a:r>
            <a:r>
              <a:rPr lang="en-US" sz="6400" dirty="0" err="1"/>
              <a:t>shapiro.test</a:t>
            </a:r>
            <a:r>
              <a:rPr lang="en-US" sz="6400" dirty="0"/>
              <a:t>(glucose)                  &gt; </a:t>
            </a:r>
            <a:r>
              <a:rPr lang="en-US" sz="6400" dirty="0" err="1"/>
              <a:t>shapiro.test</a:t>
            </a:r>
            <a:r>
              <a:rPr lang="en-US" sz="6400" dirty="0"/>
              <a:t>(citric)	&gt; </a:t>
            </a:r>
            <a:r>
              <a:rPr lang="en-US" sz="6400" dirty="0" err="1"/>
              <a:t>shapiro.test</a:t>
            </a:r>
            <a:r>
              <a:rPr lang="en-US" sz="6400" dirty="0"/>
              <a:t>(sweetness)</a:t>
            </a:r>
          </a:p>
          <a:p>
            <a:pPr marL="0" indent="0">
              <a:buNone/>
            </a:pPr>
            <a:r>
              <a:rPr lang="en-US" sz="6400" dirty="0"/>
              <a:t>	p-value = 0.06683                      p-value = 0.1793                             p-value = 0.4216     	p-value = 0.1745</a:t>
            </a:r>
          </a:p>
          <a:p>
            <a:pPr marL="0" indent="0">
              <a:buNone/>
            </a:pPr>
            <a:r>
              <a:rPr lang="en-US" sz="6400" b="1" dirty="0"/>
              <a:t>	</a:t>
            </a:r>
          </a:p>
          <a:p>
            <a:pPr marL="0" indent="0">
              <a:buNone/>
            </a:pPr>
            <a:r>
              <a:rPr lang="en-US" sz="6400" b="1" dirty="0"/>
              <a:t>p-value &gt; 0.05 so data is normally distributed</a:t>
            </a:r>
            <a:endParaRPr lang="en-US" sz="6400" dirty="0"/>
          </a:p>
          <a:p>
            <a:pPr marL="0" indent="0">
              <a:buNone/>
            </a:pP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31052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5828B-CB30-504E-8021-E1D8E172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Linear Regression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684BF-7F19-BB46-9E6D-9DA2B751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10515600" cy="45634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u="sng" dirty="0"/>
              <a:t>Generate Linear Model:</a:t>
            </a:r>
            <a:endParaRPr lang="en-US" sz="17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700" dirty="0"/>
              <a:t>	</a:t>
            </a:r>
            <a:r>
              <a:rPr lang="en-US" sz="1700" dirty="0" err="1"/>
              <a:t>sweetnessModel</a:t>
            </a:r>
            <a:r>
              <a:rPr lang="en-US" sz="1700" dirty="0"/>
              <a:t>&lt;-</a:t>
            </a:r>
            <a:r>
              <a:rPr lang="en-US" sz="1700" dirty="0" err="1"/>
              <a:t>lm</a:t>
            </a:r>
            <a:r>
              <a:rPr lang="en-US" sz="1700" dirty="0"/>
              <a:t>(</a:t>
            </a:r>
            <a:r>
              <a:rPr lang="en-US" sz="1700" dirty="0" err="1"/>
              <a:t>y~sweetness</a:t>
            </a:r>
            <a:r>
              <a:rPr lang="en-US" sz="1700" dirty="0"/>
              <a:t>, </a:t>
            </a:r>
            <a:r>
              <a:rPr lang="en-US" sz="1700" dirty="0" err="1"/>
              <a:t>tomatoDF</a:t>
            </a:r>
            <a:r>
              <a:rPr lang="en-US" sz="1700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700" dirty="0"/>
              <a:t>	</a:t>
            </a:r>
            <a:r>
              <a:rPr lang="en-US" sz="1700" dirty="0" err="1"/>
              <a:t>glucoseModel</a:t>
            </a:r>
            <a:r>
              <a:rPr lang="en-US" sz="1700" dirty="0"/>
              <a:t>&lt;-</a:t>
            </a:r>
            <a:r>
              <a:rPr lang="en-US" sz="1700" dirty="0" err="1"/>
              <a:t>lm</a:t>
            </a:r>
            <a:r>
              <a:rPr lang="en-US" sz="1700" dirty="0"/>
              <a:t>(</a:t>
            </a:r>
            <a:r>
              <a:rPr lang="en-US" sz="1700" dirty="0" err="1"/>
              <a:t>y~</a:t>
            </a:r>
            <a:r>
              <a:rPr lang="en-US" sz="1700" i="1" dirty="0" err="1"/>
              <a:t>glucose</a:t>
            </a:r>
            <a:r>
              <a:rPr lang="en-US" sz="1700" dirty="0"/>
              <a:t>, </a:t>
            </a:r>
            <a:r>
              <a:rPr lang="en-US" sz="1700" dirty="0" err="1"/>
              <a:t>tomatoDF</a:t>
            </a:r>
            <a:r>
              <a:rPr lang="en-US" sz="1700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700" dirty="0"/>
              <a:t>	</a:t>
            </a:r>
            <a:r>
              <a:rPr lang="en-US" sz="1700" dirty="0" err="1"/>
              <a:t>citricModel</a:t>
            </a:r>
            <a:r>
              <a:rPr lang="en-US" sz="1700" dirty="0"/>
              <a:t>&lt;-</a:t>
            </a:r>
            <a:r>
              <a:rPr lang="en-US" sz="1700" dirty="0" err="1"/>
              <a:t>lm</a:t>
            </a:r>
            <a:r>
              <a:rPr lang="en-US" sz="1700" dirty="0"/>
              <a:t>(</a:t>
            </a:r>
            <a:r>
              <a:rPr lang="en-US" sz="1700" dirty="0" err="1"/>
              <a:t>y~</a:t>
            </a:r>
            <a:r>
              <a:rPr lang="en-US" sz="1700" i="1" dirty="0" err="1"/>
              <a:t>citric</a:t>
            </a:r>
            <a:r>
              <a:rPr lang="en-US" sz="1700" dirty="0"/>
              <a:t>, </a:t>
            </a:r>
            <a:r>
              <a:rPr lang="en-US" sz="1700" dirty="0" err="1"/>
              <a:t>tomatoDF</a:t>
            </a:r>
            <a:r>
              <a:rPr lang="en-US" sz="1700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700" dirty="0"/>
              <a:t>	</a:t>
            </a:r>
            <a:r>
              <a:rPr lang="en-US" sz="1700" dirty="0" err="1"/>
              <a:t>threeModels</a:t>
            </a:r>
            <a:r>
              <a:rPr lang="en-US" sz="1700" dirty="0"/>
              <a:t>&lt;-</a:t>
            </a:r>
            <a:r>
              <a:rPr lang="en-US" sz="1700" dirty="0" err="1"/>
              <a:t>lm</a:t>
            </a:r>
            <a:r>
              <a:rPr lang="en-US" sz="1700" dirty="0"/>
              <a:t>(</a:t>
            </a:r>
            <a:r>
              <a:rPr lang="en-US" sz="1700" dirty="0" err="1"/>
              <a:t>y~glucose+citric+sweetness</a:t>
            </a:r>
            <a:r>
              <a:rPr lang="en-US" sz="1700" dirty="0"/>
              <a:t>, </a:t>
            </a:r>
            <a:r>
              <a:rPr lang="en-US" sz="1700" dirty="0" err="1"/>
              <a:t>tomatoDF</a:t>
            </a:r>
            <a:r>
              <a:rPr lang="en-US" sz="1700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700" dirty="0"/>
              <a:t>	&gt; summary(</a:t>
            </a:r>
            <a:r>
              <a:rPr lang="en-US" sz="1700" dirty="0" err="1"/>
              <a:t>threeModels</a:t>
            </a:r>
            <a:r>
              <a:rPr lang="en-US" sz="1700" dirty="0"/>
              <a:t>)</a:t>
            </a:r>
          </a:p>
          <a:p>
            <a:pPr marL="0" indent="0">
              <a:buNone/>
            </a:pP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66965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5828B-CB30-504E-8021-E1D8E172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Linear Regression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684BF-7F19-BB46-9E6D-9DA2B751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10515600" cy="456349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1800" dirty="0"/>
              <a:t>Call:</a:t>
            </a:r>
          </a:p>
          <a:p>
            <a:pPr marL="0" indent="0">
              <a:buNone/>
            </a:pPr>
            <a:r>
              <a:rPr lang="en-US" sz="1800" dirty="0" err="1"/>
              <a:t>lm</a:t>
            </a:r>
            <a:r>
              <a:rPr lang="en-US" sz="1800" dirty="0"/>
              <a:t>(formula = y ~ glucose + citric + sweetness, data = </a:t>
            </a:r>
            <a:r>
              <a:rPr lang="en-US" sz="1800" dirty="0" err="1"/>
              <a:t>tomatoDF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1800" dirty="0"/>
              <a:t>Residuals:</a:t>
            </a:r>
          </a:p>
          <a:p>
            <a:pPr marL="0" indent="0">
              <a:buNone/>
            </a:pPr>
            <a:r>
              <a:rPr lang="en-US" sz="1800" dirty="0"/>
              <a:t>    Min      1Q  Median      3Q     Max </a:t>
            </a:r>
          </a:p>
          <a:p>
            <a:pPr marL="0" indent="0">
              <a:buNone/>
            </a:pPr>
            <a:r>
              <a:rPr lang="en-US" sz="1800" dirty="0"/>
              <a:t>-8.3203 -2.0033 -0.1523  2.3727  7.4428 </a:t>
            </a:r>
          </a:p>
          <a:p>
            <a:pPr marL="0" indent="0">
              <a:buNone/>
            </a:pPr>
            <a:r>
              <a:rPr lang="en-US" sz="1800" dirty="0"/>
              <a:t>Coefficients:</a:t>
            </a:r>
          </a:p>
          <a:p>
            <a:pPr marL="0" indent="0">
              <a:buNone/>
            </a:pPr>
            <a:r>
              <a:rPr lang="en-US" sz="1800" dirty="0"/>
              <a:t>            Estimate Std. Error t value </a:t>
            </a:r>
            <a:r>
              <a:rPr lang="en-US" sz="1800" dirty="0" err="1"/>
              <a:t>Pr</a:t>
            </a:r>
            <a:r>
              <a:rPr lang="en-US" sz="1800" dirty="0"/>
              <a:t>(&gt;|t|)    </a:t>
            </a:r>
          </a:p>
          <a:p>
            <a:pPr marL="0" indent="0">
              <a:buNone/>
            </a:pPr>
            <a:r>
              <a:rPr lang="en-US" sz="1800" dirty="0"/>
              <a:t>(Intercept)  -1.6123     2.1606  -0.746    0.458    </a:t>
            </a:r>
          </a:p>
          <a:p>
            <a:pPr marL="0" indent="0">
              <a:buNone/>
            </a:pPr>
            <a:r>
              <a:rPr lang="en-US" sz="1800" dirty="0"/>
              <a:t>glucose       0.1804     0.1343   1.343    0.183    </a:t>
            </a:r>
          </a:p>
          <a:p>
            <a:pPr marL="0" indent="0">
              <a:buNone/>
            </a:pPr>
            <a:r>
              <a:rPr lang="en-US" sz="1800" dirty="0"/>
              <a:t>citric        0.2521     0.5331   0.473    0.638    </a:t>
            </a:r>
          </a:p>
          <a:p>
            <a:pPr marL="0" indent="0">
              <a:buNone/>
            </a:pPr>
            <a:r>
              <a:rPr lang="en-US" sz="1800" dirty="0">
                <a:highlight>
                  <a:srgbClr val="FF00FF"/>
                </a:highlight>
              </a:rPr>
              <a:t>sweetness     0.8257     0.1458   5.662 1.99e-07 ***</a:t>
            </a:r>
          </a:p>
          <a:p>
            <a:pPr marL="0" indent="0">
              <a:buNone/>
            </a:pPr>
            <a:r>
              <a:rPr lang="en-US" sz="1800" dirty="0"/>
              <a:t>---</a:t>
            </a:r>
          </a:p>
          <a:p>
            <a:pPr marL="0" indent="0">
              <a:buNone/>
            </a:pPr>
            <a:r>
              <a:rPr lang="en-US" sz="1800" dirty="0" err="1"/>
              <a:t>Signif</a:t>
            </a:r>
            <a:r>
              <a:rPr lang="en-US" sz="1800" dirty="0"/>
              <a:t>. codes:  0 ‘***’ 0.001 ‘**’ 0.01 ‘*’ 0.05 ‘.’ 0.1 ‘ ’ 1</a:t>
            </a:r>
          </a:p>
          <a:p>
            <a:pPr marL="0" indent="0">
              <a:buNone/>
            </a:pPr>
            <a:r>
              <a:rPr lang="en-US" sz="1800" dirty="0"/>
              <a:t>Residual standard error: 3.669 on 85 degrees of freedom</a:t>
            </a:r>
          </a:p>
          <a:p>
            <a:pPr marL="0" indent="0">
              <a:buNone/>
            </a:pPr>
            <a:r>
              <a:rPr lang="en-US" sz="1800" dirty="0"/>
              <a:t>Multiple R-squared:  0.5534,	Adjusted R-squared:  0.5376 </a:t>
            </a:r>
          </a:p>
          <a:p>
            <a:pPr marL="0" indent="0">
              <a:buNone/>
            </a:pPr>
            <a:r>
              <a:rPr lang="en-US" sz="1800" dirty="0"/>
              <a:t>F-statistic: 35.11 on 3 and 85 DF,  p-value: 7.369e-15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u="sng" dirty="0"/>
              <a:t>Conclusion</a:t>
            </a:r>
            <a:r>
              <a:rPr lang="en-US" sz="1800" dirty="0"/>
              <a:t>: Based on p value sweetness is the largest contributor to the overall linear model  </a:t>
            </a:r>
            <a:br>
              <a:rPr lang="en-US" sz="800" dirty="0"/>
            </a:b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04768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5828B-CB30-504E-8021-E1D8E172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 Stepwise Model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684BF-7F19-BB46-9E6D-9DA2B751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423" y="1879885"/>
            <a:ext cx="10267143" cy="46129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/>
              <a:t>&gt; </a:t>
            </a:r>
            <a:r>
              <a:rPr lang="en-US" sz="1600" dirty="0" err="1"/>
              <a:t>stepmodel</a:t>
            </a:r>
            <a:r>
              <a:rPr lang="en-US" sz="1600" dirty="0"/>
              <a:t>&lt;-step(</a:t>
            </a:r>
            <a:r>
              <a:rPr lang="en-US" sz="1600" dirty="0" err="1"/>
              <a:t>lm</a:t>
            </a:r>
            <a:r>
              <a:rPr lang="en-US" sz="1600" dirty="0"/>
              <a:t>(y~., </a:t>
            </a:r>
            <a:r>
              <a:rPr lang="en-US" sz="1600" dirty="0" err="1"/>
              <a:t>tomatoDF</a:t>
            </a:r>
            <a:r>
              <a:rPr lang="en-US" sz="1600" dirty="0"/>
              <a:t>))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FF00FF"/>
                </a:highlight>
              </a:rPr>
              <a:t>Start:  AIC=235.31	</a:t>
            </a:r>
            <a:r>
              <a:rPr lang="en-US" sz="1600" dirty="0"/>
              <a:t>					</a:t>
            </a:r>
            <a:r>
              <a:rPr lang="en-US" sz="1600" dirty="0">
                <a:highlight>
                  <a:srgbClr val="FF00FF"/>
                </a:highlight>
              </a:rPr>
              <a:t>Step:  AIC=233.19</a:t>
            </a:r>
          </a:p>
          <a:p>
            <a:pPr marL="0" indent="0">
              <a:buNone/>
            </a:pPr>
            <a:r>
              <a:rPr lang="en-US" sz="1600" dirty="0"/>
              <a:t>y ~ sweetness + citric + glucose					y ~ sweetness</a:t>
            </a:r>
          </a:p>
          <a:p>
            <a:pPr marL="0" indent="0">
              <a:buNone/>
            </a:pPr>
            <a:r>
              <a:rPr lang="en-US" sz="1600" dirty="0"/>
              <a:t>Df Sum of Sq    RSS    AIC					Df Sum of Sq    RSS    AIC</a:t>
            </a:r>
          </a:p>
          <a:p>
            <a:pPr marL="0" indent="0">
              <a:buNone/>
            </a:pPr>
            <a:r>
              <a:rPr lang="en-US" sz="1600" dirty="0"/>
              <a:t>- citric     1      3.01 1147.4 233.54					&lt;none&gt;                   1168.9 233.19</a:t>
            </a:r>
          </a:p>
          <a:p>
            <a:pPr marL="0" indent="0">
              <a:buNone/>
            </a:pPr>
            <a:r>
              <a:rPr lang="en-US" sz="1600" dirty="0"/>
              <a:t>- glucose    1     24.30 1168.7 235.18				- sweetness  1    1393.7 2562.5 301.05</a:t>
            </a:r>
          </a:p>
          <a:p>
            <a:pPr marL="0" indent="0">
              <a:buNone/>
            </a:pPr>
            <a:r>
              <a:rPr lang="en-US" sz="1600" dirty="0"/>
              <a:t>&lt;none&gt;                   1144.4 235.31</a:t>
            </a:r>
          </a:p>
          <a:p>
            <a:pPr marL="0" indent="0">
              <a:buNone/>
            </a:pPr>
            <a:r>
              <a:rPr lang="en-US" sz="1600" dirty="0"/>
              <a:t>- sweetness  1    431.59 1576.0 261.79</a:t>
            </a:r>
          </a:p>
          <a:p>
            <a:pPr marL="0" indent="0">
              <a:buNone/>
            </a:pPr>
            <a:r>
              <a:rPr lang="en-US" sz="1600" dirty="0">
                <a:highlight>
                  <a:srgbClr val="FF00FF"/>
                </a:highlight>
              </a:rPr>
              <a:t>Step:  AIC=233.54</a:t>
            </a:r>
          </a:p>
          <a:p>
            <a:pPr marL="0" indent="0">
              <a:buNone/>
            </a:pPr>
            <a:r>
              <a:rPr lang="en-US" sz="1600" dirty="0"/>
              <a:t>y ~ sweetness + glucose</a:t>
            </a:r>
          </a:p>
          <a:p>
            <a:pPr marL="0" indent="0">
              <a:buNone/>
            </a:pPr>
            <a:r>
              <a:rPr lang="en-US" sz="1600" dirty="0"/>
              <a:t> 	Df Sum of Sq    RSS    AIC</a:t>
            </a:r>
          </a:p>
          <a:p>
            <a:pPr marL="0" indent="0">
              <a:buNone/>
            </a:pPr>
            <a:r>
              <a:rPr lang="en-US" sz="1600" dirty="0"/>
              <a:t>- glucose    1     21.45 1168.9 233.19</a:t>
            </a:r>
          </a:p>
          <a:p>
            <a:pPr marL="0" indent="0">
              <a:buNone/>
            </a:pPr>
            <a:r>
              <a:rPr lang="en-US" sz="1600" dirty="0"/>
              <a:t>&lt;none&gt;                   1147.4 233.54</a:t>
            </a:r>
          </a:p>
          <a:p>
            <a:pPr marL="0" indent="0">
              <a:buNone/>
            </a:pPr>
            <a:r>
              <a:rPr lang="en-US" sz="1600" dirty="0"/>
              <a:t>- sweetness  1    540.67 1688.1 265.90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78616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5828B-CB30-504E-8021-E1D8E172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 Summary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C42C203-FD5B-5F43-87E5-29D36B3881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4533621"/>
              </p:ext>
            </p:extLst>
          </p:nvPr>
        </p:nvGraphicFramePr>
        <p:xfrm>
          <a:off x="838200" y="1928813"/>
          <a:ext cx="10515600" cy="4252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6062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5828B-CB30-504E-8021-E1D8E172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References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684BF-7F19-BB46-9E6D-9DA2B751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Tieman, D., Zhu, G., </a:t>
            </a:r>
            <a:r>
              <a:rPr lang="en-US" sz="2000" dirty="0" err="1"/>
              <a:t>Resende</a:t>
            </a:r>
            <a:r>
              <a:rPr lang="en-US" sz="2000" dirty="0"/>
              <a:t>, M. F. R., Jr, Lin, T., Nguyen, C., </a:t>
            </a:r>
            <a:r>
              <a:rPr lang="en-US" sz="2000" dirty="0" err="1"/>
              <a:t>Bies</a:t>
            </a:r>
            <a:r>
              <a:rPr lang="en-US" sz="2000" dirty="0"/>
              <a:t>, D., Rambla, J. L., Beltran, K. S. O., Taylor, M., Zhang, B., Ikeda, H., Liu, Z., Fisher, J., Zemach, I., Monforte, A., Zamir, D., </a:t>
            </a:r>
            <a:r>
              <a:rPr lang="en-US" sz="2000" dirty="0" err="1"/>
              <a:t>Granell</a:t>
            </a:r>
            <a:r>
              <a:rPr lang="en-US" sz="2000" dirty="0"/>
              <a:t>, A., Kirst, M., Huang, S., &amp; Klee, H. (2017). A chemical genetic roadmap to improved tomato flavor. </a:t>
            </a:r>
            <a:r>
              <a:rPr lang="en-US" sz="2000" i="1" dirty="0"/>
              <a:t>Science</a:t>
            </a:r>
            <a:r>
              <a:rPr lang="en-US" sz="2000" dirty="0"/>
              <a:t>, </a:t>
            </a:r>
            <a:r>
              <a:rPr lang="en-US" sz="2000" i="1" dirty="0"/>
              <a:t>355</a:t>
            </a:r>
            <a:r>
              <a:rPr lang="en-US" sz="2000" dirty="0"/>
              <a:t>(6323), 391–394.</a:t>
            </a:r>
          </a:p>
        </p:txBody>
      </p:sp>
    </p:spTree>
    <p:extLst>
      <p:ext uri="{BB962C8B-B14F-4D97-AF65-F5344CB8AC3E}">
        <p14:creationId xmlns:p14="http://schemas.microsoft.com/office/powerpoint/2010/main" val="1044923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5828B-CB30-504E-8021-E1D8E172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/>
              <a:t>Domestication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684BF-7F19-BB46-9E6D-9DA2B751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1825625"/>
            <a:ext cx="573037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Tomato is a globally significant community crop</a:t>
            </a:r>
          </a:p>
          <a:p>
            <a:r>
              <a:rPr lang="en-US" sz="2400" dirty="0"/>
              <a:t>Originated in South America</a:t>
            </a:r>
          </a:p>
          <a:p>
            <a:r>
              <a:rPr lang="en-US" sz="2400" dirty="0"/>
              <a:t>Migrated north to Mexico </a:t>
            </a:r>
          </a:p>
          <a:p>
            <a:r>
              <a:rPr lang="en-US" sz="2400" dirty="0"/>
              <a:t>Dispersed to Old World via Columbian exchange </a:t>
            </a:r>
          </a:p>
          <a:p>
            <a:r>
              <a:rPr lang="en-US" sz="2400" dirty="0"/>
              <a:t>Highly diverse</a:t>
            </a:r>
          </a:p>
          <a:p>
            <a:endParaRPr lang="en-US" sz="2400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2" name="Picture 6" descr="We now have the genetic recipe for making tomatoes taste like tomatoes  again - The Verge">
            <a:extLst>
              <a:ext uri="{FF2B5EF4-FFF2-40B4-BE49-F238E27FC236}">
                <a16:creationId xmlns:a16="http://schemas.microsoft.com/office/drawing/2014/main" id="{EA9CB4E3-C409-5044-8328-10679D87A3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" r="1" b="1125"/>
          <a:stretch/>
        </p:blipFill>
        <p:spPr bwMode="auto"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Arc 78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3F8ABB3-4D7E-CD42-9A45-B86B1E833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6" r="10768" b="1"/>
          <a:stretch/>
        </p:blipFill>
        <p:spPr bwMode="auto"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79323-6E0B-CC4C-8F03-7D1466A3B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4" y="1364732"/>
            <a:ext cx="5810195" cy="17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08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5828B-CB30-504E-8021-E1D8E172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Domestication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Content Placeholder 3">
            <a:extLst>
              <a:ext uri="{FF2B5EF4-FFF2-40B4-BE49-F238E27FC236}">
                <a16:creationId xmlns:a16="http://schemas.microsoft.com/office/drawing/2014/main" id="{DA970F86-84F1-493D-85D0-3FE76A838B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56979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1153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5828B-CB30-504E-8021-E1D8E172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 Impact on Flavor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684BF-7F19-BB46-9E6D-9DA2B751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Consumers believe that flavor has deteriorated in modern varieties compared to heirloom</a:t>
            </a:r>
          </a:p>
          <a:p>
            <a:pPr lvl="1"/>
            <a:r>
              <a:rPr lang="en-US" sz="1800" dirty="0"/>
              <a:t>Wild being the most flavorful</a:t>
            </a:r>
          </a:p>
          <a:p>
            <a:r>
              <a:rPr lang="en-US" sz="2200" dirty="0"/>
              <a:t>Flavor is complex trait and difficult to quantify as one entity</a:t>
            </a:r>
          </a:p>
          <a:p>
            <a:r>
              <a:rPr lang="en-US" sz="2200" dirty="0"/>
              <a:t>Flavor is determined by the interaction between taste and olfaction</a:t>
            </a:r>
          </a:p>
          <a:p>
            <a:pPr lvl="1"/>
            <a:r>
              <a:rPr lang="en-US" sz="1800" dirty="0"/>
              <a:t>Taste </a:t>
            </a:r>
            <a:r>
              <a:rPr lang="en-US" sz="1800" dirty="0">
                <a:sym typeface="Wingdings" pitchFamily="2" charset="2"/>
              </a:rPr>
              <a:t> response from sugars and acids</a:t>
            </a:r>
          </a:p>
          <a:p>
            <a:pPr lvl="1"/>
            <a:r>
              <a:rPr lang="en-US" sz="1800" dirty="0">
                <a:sym typeface="Wingdings" pitchFamily="2" charset="2"/>
              </a:rPr>
              <a:t>Olfaction  response from volatile compounds</a:t>
            </a:r>
          </a:p>
          <a:p>
            <a:pPr marL="457200" lvl="1" indent="0">
              <a:buNone/>
            </a:pPr>
            <a:endParaRPr lang="en-US" sz="2200" dirty="0"/>
          </a:p>
        </p:txBody>
      </p:sp>
      <p:pic>
        <p:nvPicPr>
          <p:cNvPr id="7170" name="Picture 2" descr="How to balance flavours and up your cooking game | Easy Food">
            <a:extLst>
              <a:ext uri="{FF2B5EF4-FFF2-40B4-BE49-F238E27FC236}">
                <a16:creationId xmlns:a16="http://schemas.microsoft.com/office/drawing/2014/main" id="{2E9D4F95-1E35-6D4F-909C-568A71ECC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4400550"/>
            <a:ext cx="44450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mell Loss and Its Impact on Enjoying Food">
            <a:extLst>
              <a:ext uri="{FF2B5EF4-FFF2-40B4-BE49-F238E27FC236}">
                <a16:creationId xmlns:a16="http://schemas.microsoft.com/office/drawing/2014/main" id="{14617F18-B10E-1241-AA51-582D050C0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2" t="27237" r="27449" b="27149"/>
          <a:stretch/>
        </p:blipFill>
        <p:spPr bwMode="auto">
          <a:xfrm>
            <a:off x="6719888" y="4441400"/>
            <a:ext cx="4088766" cy="207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ross 3">
            <a:extLst>
              <a:ext uri="{FF2B5EF4-FFF2-40B4-BE49-F238E27FC236}">
                <a16:creationId xmlns:a16="http://schemas.microsoft.com/office/drawing/2014/main" id="{3C158DC4-E1ED-644F-B558-368A102224C4}"/>
              </a:ext>
            </a:extLst>
          </p:cNvPr>
          <p:cNvSpPr/>
          <p:nvPr/>
        </p:nvSpPr>
        <p:spPr>
          <a:xfrm>
            <a:off x="6170676" y="5015324"/>
            <a:ext cx="997583" cy="923544"/>
          </a:xfrm>
          <a:prstGeom prst="plus">
            <a:avLst>
              <a:gd name="adj" fmla="val 40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0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5828B-CB30-504E-8021-E1D8E172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 Impact on Flavor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684BF-7F19-BB46-9E6D-9DA2B751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773" y="1788166"/>
            <a:ext cx="10515600" cy="661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Authors investigated the difference in sugars, acids, and volatile compounds across the different varieties, in hope to elucidate important contributors to flavor </a:t>
            </a:r>
            <a:endParaRPr lang="en-US" sz="2000" dirty="0">
              <a:sym typeface="Wingdings" pitchFamily="2" charset="2"/>
            </a:endParaRP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15A6F5D-9438-5C45-AB75-85C010B50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2" y="2681350"/>
            <a:ext cx="5426964" cy="2163534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2E729763-1AC2-844E-9B73-F9F96D41D7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305"/>
          <a:stretch/>
        </p:blipFill>
        <p:spPr>
          <a:xfrm>
            <a:off x="5937016" y="2564579"/>
            <a:ext cx="6251936" cy="228030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7D050D-DB95-3C4F-9752-1DED70C4D273}"/>
              </a:ext>
            </a:extLst>
          </p:cNvPr>
          <p:cNvSpPr/>
          <p:nvPr/>
        </p:nvSpPr>
        <p:spPr>
          <a:xfrm>
            <a:off x="934912" y="5076918"/>
            <a:ext cx="4765441" cy="420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MHO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3B1059F-C68D-994D-B700-B66129AEE613}"/>
              </a:ext>
            </a:extLst>
          </p:cNvPr>
          <p:cNvSpPr/>
          <p:nvPr/>
        </p:nvSpPr>
        <p:spPr>
          <a:xfrm>
            <a:off x="6561932" y="5086043"/>
            <a:ext cx="4765441" cy="420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Glucose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86933-C006-EC4F-993E-92E02BF0D773}"/>
              </a:ext>
            </a:extLst>
          </p:cNvPr>
          <p:cNvSpPr txBox="1"/>
          <p:nvPr/>
        </p:nvSpPr>
        <p:spPr>
          <a:xfrm>
            <a:off x="811773" y="5957888"/>
            <a:ext cx="10318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They identified sugar content and MHO concentration to be significantly associated with flavor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89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5828B-CB30-504E-8021-E1D8E172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 Data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F69752-B9AE-7441-9E21-6844464770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9345327"/>
              </p:ext>
            </p:extLst>
          </p:nvPr>
        </p:nvGraphicFramePr>
        <p:xfrm>
          <a:off x="836676" y="195337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4DD53CF-03CE-244D-B14F-EC78801ECD08}"/>
              </a:ext>
            </a:extLst>
          </p:cNvPr>
          <p:cNvSpPr/>
          <p:nvPr/>
        </p:nvSpPr>
        <p:spPr>
          <a:xfrm>
            <a:off x="3265551" y="4400552"/>
            <a:ext cx="2828925" cy="1143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* Not all varieties used the study was assigned a ‘type’ </a:t>
            </a:r>
          </a:p>
        </p:txBody>
      </p:sp>
    </p:spTree>
    <p:extLst>
      <p:ext uri="{BB962C8B-B14F-4D97-AF65-F5344CB8AC3E}">
        <p14:creationId xmlns:p14="http://schemas.microsoft.com/office/powerpoint/2010/main" val="297335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EC1DF-4EE2-B444-8F34-04B7D06F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Objectives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6EA2A9EA-04AF-EC44-B8FE-2598E06B93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365936"/>
              </p:ext>
            </p:extLst>
          </p:nvPr>
        </p:nvGraphicFramePr>
        <p:xfrm>
          <a:off x="4643446" y="1042416"/>
          <a:ext cx="7454066" cy="4834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4379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5828B-CB30-504E-8021-E1D8E172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ANOVA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684BF-7F19-BB46-9E6D-9DA2B751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1006138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u="sng" dirty="0"/>
              <a:t>Hypothesis: </a:t>
            </a:r>
            <a:r>
              <a:rPr lang="en-US" sz="1600" dirty="0"/>
              <a:t>We expect that consumer preference will be statically different across groups</a:t>
            </a:r>
          </a:p>
          <a:p>
            <a:pPr marL="0" indent="0">
              <a:buNone/>
            </a:pPr>
            <a:r>
              <a:rPr lang="en-US" sz="1600" dirty="0"/>
              <a:t>	H0: </a:t>
            </a:r>
            <a:r>
              <a:rPr lang="el-GR" sz="1600" dirty="0"/>
              <a:t>μ</a:t>
            </a:r>
            <a:r>
              <a:rPr lang="en-US" sz="1600" dirty="0"/>
              <a:t>1</a:t>
            </a:r>
            <a:r>
              <a:rPr lang="el-GR" sz="1600" dirty="0"/>
              <a:t> = μ</a:t>
            </a:r>
            <a:r>
              <a:rPr lang="en-US" sz="1600" dirty="0"/>
              <a:t>2</a:t>
            </a:r>
            <a:r>
              <a:rPr lang="el-GR" sz="1600" dirty="0"/>
              <a:t> = μ</a:t>
            </a:r>
            <a:r>
              <a:rPr lang="en-US" sz="1600" dirty="0"/>
              <a:t>3</a:t>
            </a:r>
            <a:endParaRPr lang="el-GR" sz="1600" dirty="0"/>
          </a:p>
          <a:p>
            <a:pPr marL="0" indent="0">
              <a:buNone/>
            </a:pPr>
            <a:r>
              <a:rPr lang="en-US" sz="1600" dirty="0"/>
              <a:t>	Ha: All </a:t>
            </a:r>
            <a:r>
              <a:rPr lang="el-GR" sz="1600" dirty="0"/>
              <a:t>μ </a:t>
            </a:r>
            <a:r>
              <a:rPr lang="en-US" sz="1600" dirty="0"/>
              <a:t>are not the same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err="1"/>
              <a:t>n</a:t>
            </a:r>
            <a:r>
              <a:rPr lang="en-US" sz="1600" baseline="-25000" dirty="0" err="1"/>
              <a:t>modern</a:t>
            </a:r>
            <a:r>
              <a:rPr lang="en-US" sz="1600" dirty="0"/>
              <a:t>=9  </a:t>
            </a:r>
            <a:r>
              <a:rPr lang="en-US" sz="1600" dirty="0" err="1"/>
              <a:t>n</a:t>
            </a:r>
            <a:r>
              <a:rPr lang="en-US" sz="1600" baseline="-25000" dirty="0" err="1"/>
              <a:t>wild</a:t>
            </a:r>
            <a:r>
              <a:rPr lang="en-US" sz="1600" baseline="-25000" dirty="0"/>
              <a:t> </a:t>
            </a:r>
            <a:r>
              <a:rPr lang="en-US" sz="1600" dirty="0"/>
              <a:t>=3 </a:t>
            </a:r>
            <a:r>
              <a:rPr lang="en-US" sz="1600" dirty="0" err="1"/>
              <a:t>n</a:t>
            </a:r>
            <a:r>
              <a:rPr lang="en-US" sz="1600" baseline="-25000" dirty="0" err="1"/>
              <a:t>heirloom</a:t>
            </a:r>
            <a:r>
              <a:rPr lang="en-US" sz="1600" dirty="0"/>
              <a:t>=41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u="sng" dirty="0"/>
              <a:t>Test for Variance:</a:t>
            </a:r>
          </a:p>
          <a:p>
            <a:pPr marL="0" indent="0">
              <a:buNone/>
            </a:pPr>
            <a:r>
              <a:rPr lang="en-US" sz="1600" dirty="0"/>
              <a:t>Bartlett test of homogeneity of variances</a:t>
            </a:r>
          </a:p>
          <a:p>
            <a:pPr marL="0" indent="0">
              <a:buNone/>
            </a:pPr>
            <a:r>
              <a:rPr lang="en-US" sz="1600" dirty="0"/>
              <a:t>	P-value=0.075</a:t>
            </a:r>
          </a:p>
          <a:p>
            <a:pPr marL="0" indent="0">
              <a:buNone/>
            </a:pPr>
            <a:r>
              <a:rPr lang="en-US" sz="1600" dirty="0"/>
              <a:t>Because the p-value of the Bartlett test is greater than 0.05, The variances are not significantly different from each other</a:t>
            </a:r>
          </a:p>
          <a:p>
            <a:pPr marL="0" indent="0">
              <a:buNone/>
            </a:pPr>
            <a:r>
              <a:rPr lang="en-US" sz="1600" dirty="0"/>
              <a:t>Perform a Kruskal-Wallis instead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87756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5828B-CB30-504E-8021-E1D8E172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ANOVA</a:t>
            </a: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684BF-7F19-BB46-9E6D-9DA2B751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1006138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u="sng" dirty="0"/>
              <a:t>Kruskal-Wallis Test Statistic :</a:t>
            </a:r>
          </a:p>
          <a:p>
            <a:pPr marL="0" indent="0">
              <a:buNone/>
            </a:pPr>
            <a:r>
              <a:rPr lang="en-US" sz="1600" dirty="0"/>
              <a:t>&gt; </a:t>
            </a:r>
            <a:r>
              <a:rPr lang="en-US" sz="1600" dirty="0" err="1"/>
              <a:t>kruskal.test</a:t>
            </a:r>
            <a:r>
              <a:rPr lang="en-US" sz="1600" dirty="0"/>
              <a:t>(</a:t>
            </a:r>
            <a:r>
              <a:rPr lang="en-US" sz="1600" dirty="0" err="1"/>
              <a:t>d_list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1600" dirty="0"/>
              <a:t>	Kruskal-Wallis chi-squared = 5.9604, df = 2, p-value = 0.0507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u="sng" dirty="0"/>
              <a:t>Critical Value:</a:t>
            </a:r>
          </a:p>
          <a:p>
            <a:pPr marL="0" indent="0">
              <a:buNone/>
            </a:pPr>
            <a:r>
              <a:rPr lang="en-US" sz="1600" dirty="0"/>
              <a:t>&gt;</a:t>
            </a:r>
            <a:r>
              <a:rPr lang="en-US" sz="1600" dirty="0" err="1"/>
              <a:t>qchisq</a:t>
            </a:r>
            <a:r>
              <a:rPr lang="en-US" sz="1600" dirty="0"/>
              <a:t>(0.95,2) =5.991465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u="sng" dirty="0"/>
              <a:t>Conclusion:</a:t>
            </a:r>
          </a:p>
          <a:p>
            <a:pPr marL="0" indent="0">
              <a:buNone/>
            </a:pPr>
            <a:r>
              <a:rPr lang="en-US" sz="1600" dirty="0"/>
              <a:t>The chi-squared test statistic is about the same as  the critical value, and the p-value is equal to 0.05. The null  hypothesis could be rejected, concluding that the mean rank of the 3 groups are statistically different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85668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3731</TotalTime>
  <Words>1669</Words>
  <Application>Microsoft Macintosh PowerPoint</Application>
  <PresentationFormat>Widescreen</PresentationFormat>
  <Paragraphs>219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Domestication impact on   tomato flavor</vt:lpstr>
      <vt:lpstr>Domestication</vt:lpstr>
      <vt:lpstr>Domestication</vt:lpstr>
      <vt:lpstr> Impact on Flavor</vt:lpstr>
      <vt:lpstr> Impact on Flavor</vt:lpstr>
      <vt:lpstr> Data</vt:lpstr>
      <vt:lpstr>Objectives</vt:lpstr>
      <vt:lpstr>ANOVA</vt:lpstr>
      <vt:lpstr>ANOVA</vt:lpstr>
      <vt:lpstr>Two Sample Z test</vt:lpstr>
      <vt:lpstr>Two Sample Z test</vt:lpstr>
      <vt:lpstr>Two Sample Z test</vt:lpstr>
      <vt:lpstr>Linear Regression</vt:lpstr>
      <vt:lpstr>Linear Regression</vt:lpstr>
      <vt:lpstr>Linear Regression</vt:lpstr>
      <vt:lpstr> Stepwise Model</vt:lpstr>
      <vt:lpstr> 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Domestication impact on   tomato flavor</dc:title>
  <dc:creator>Lindsay Shields</dc:creator>
  <cp:lastModifiedBy>Lindsay Shields</cp:lastModifiedBy>
  <cp:revision>31</cp:revision>
  <dcterms:created xsi:type="dcterms:W3CDTF">2021-11-19T19:00:48Z</dcterms:created>
  <dcterms:modified xsi:type="dcterms:W3CDTF">2021-11-30T00:36:21Z</dcterms:modified>
</cp:coreProperties>
</file>